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2" r:id="rId24"/>
    <p:sldId id="279" r:id="rId25"/>
    <p:sldId id="280" r:id="rId26"/>
    <p:sldId id="283" r:id="rId27"/>
    <p:sldId id="28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98B502-B8FC-42F7-AE68-0AA4DFAC9A66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E9AC95-37C8-4D89-B75A-70A48CDF2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86F76E-149E-46A1-AB9B-AFC26623E18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0D7FF-CCF6-4570-985D-03FFE16DF3B0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FE140-9CFF-4879-9D16-82180C3EB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4372-E9A9-4455-BDF5-193C89228F39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BB04B-A559-4F7D-86C6-226BB0C6D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0ADB-3868-4EEF-9994-908628931128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29B45-6203-4BC9-9992-6067F7309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C717-3E02-40D8-8922-32C564AB915F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EF60-9DB6-4655-AA80-320D2BCE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027D6-5237-4AB9-BBFC-8DBF72F5DDD8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77EE4-0148-422D-BC08-3FAEFB93A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83ACD-53D0-44C7-94AA-164CDD5AABE0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2298-CEE6-4996-9C70-13D2B4966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19CB25-690F-4938-BBFB-942A470DAF28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5CFCF-E263-4D30-BEFD-3DAC7F466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6B6C-707C-45BB-87B3-0D4F6B9407DC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DF48-02A8-4696-891D-A89AF6198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50504-47F7-41D4-BCBF-46A4EFF21696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50C068-D9FE-4023-92EF-3A441F211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B40F0F-CDA8-4502-B60E-55DF4624EE5E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DA59B3-3973-4A1E-835D-062FE20E3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30B0E2-DCDE-4FA7-AB99-BA8FF94C5F2F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95CF5-E367-4373-BC3F-8A7D3EC21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077893-5AC3-4AC6-B4EA-88934E17639F}" type="datetimeFigureOut">
              <a:rPr lang="ru-RU"/>
              <a:pPr>
                <a:defRPr/>
              </a:pPr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E93E10F-A3E3-433C-8A06-CA3B0132F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30" r:id="rId5"/>
    <p:sldLayoutId id="2147483825" r:id="rId6"/>
    <p:sldLayoutId id="2147483831" r:id="rId7"/>
    <p:sldLayoutId id="2147483832" r:id="rId8"/>
    <p:sldLayoutId id="2147483833" r:id="rId9"/>
    <p:sldLayoutId id="2147483824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42148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</a:rPr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5" y="4714875"/>
            <a:ext cx="4429125" cy="1857375"/>
          </a:xfrm>
        </p:spPr>
        <p:txBody>
          <a:bodyPr>
            <a:normAutofit/>
          </a:bodyPr>
          <a:lstStyle/>
          <a:p>
            <a:pPr marL="26988" eaLnBrk="1" hangingPunct="1"/>
            <a:endParaRPr lang="ru-RU" sz="2800" b="1" i="1" smtClean="0">
              <a:solidFill>
                <a:schemeClr val="tx1"/>
              </a:solidFill>
            </a:endParaRPr>
          </a:p>
          <a:p>
            <a:pPr marL="26988" eaLnBrk="1" hangingPunct="1"/>
            <a:endParaRPr lang="ru-RU" sz="2800" b="1" i="1" smtClean="0">
              <a:solidFill>
                <a:schemeClr val="tx1"/>
              </a:solidFill>
            </a:endParaRPr>
          </a:p>
          <a:p>
            <a:pPr marL="26988" eaLnBrk="1" hangingPunct="1"/>
            <a:r>
              <a:rPr lang="ru-RU" sz="2800" b="1" i="1" smtClean="0">
                <a:solidFill>
                  <a:schemeClr val="tx1"/>
                </a:solidFill>
              </a:rPr>
              <a:t>Ярославль, февраль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42925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Основание: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рассмотрение документов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приказ руководителя о назначении компенсации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91512" cy="3683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Основные документы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434387" cy="6143625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паспорт (документ, заменяющий паспорт)</a:t>
            </a:r>
          </a:p>
          <a:p>
            <a:pPr algn="just" eaLnBrk="1" hangingPunct="1"/>
            <a:r>
              <a:rPr lang="ru-RU" sz="2800" smtClean="0"/>
              <a:t>документ, удостоверяющий личность иностранного гражданина и оригинал документа, подтверждающего право на проживание, пребывание</a:t>
            </a:r>
          </a:p>
          <a:p>
            <a:pPr algn="just" eaLnBrk="1" hangingPunct="1"/>
            <a:r>
              <a:rPr lang="ru-RU" sz="2800" smtClean="0"/>
              <a:t> документ, подтверждающий полномочия законного представителя</a:t>
            </a:r>
          </a:p>
          <a:p>
            <a:pPr algn="just" eaLnBrk="1" hangingPunct="1"/>
            <a:r>
              <a:rPr lang="ru-RU" sz="2800" smtClean="0"/>
              <a:t> свидетельства о рождении всех детей (паспорт гражданина РФ старше 14 лет)</a:t>
            </a:r>
          </a:p>
          <a:p>
            <a:pPr algn="just" eaLnBrk="1" hangingPunct="1"/>
            <a:r>
              <a:rPr lang="ru-RU" sz="2800" smtClean="0"/>
              <a:t> страховое свидетельство (СНИЛС)</a:t>
            </a:r>
          </a:p>
          <a:p>
            <a:pPr algn="just" eaLnBrk="1" hangingPunct="1"/>
            <a:r>
              <a:rPr lang="ru-RU" sz="2800" smtClean="0"/>
              <a:t> свидетельство о браке (расторжении брака)</a:t>
            </a:r>
          </a:p>
          <a:p>
            <a:pPr algn="just" eaLnBrk="1" hangingPunct="1"/>
            <a:r>
              <a:rPr lang="ru-RU" sz="2800" smtClean="0"/>
              <a:t>сведения о реквизитах кредитной организации, номер лицевого счета заявителя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072437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Документы, подтверждающие среднедушевой доход семьи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642938" y="1500188"/>
            <a:ext cx="8291512" cy="4748212"/>
          </a:xfrm>
        </p:spPr>
        <p:txBody>
          <a:bodyPr/>
          <a:lstStyle/>
          <a:p>
            <a:pPr marL="95250" indent="-12700" algn="just" eaLnBrk="1" hangingPunct="1"/>
            <a:r>
              <a:rPr lang="ru-RU" sz="2800" smtClean="0"/>
              <a:t> справка о доходах по форме №2 –НДФЛ</a:t>
            </a:r>
          </a:p>
          <a:p>
            <a:pPr marL="95250" indent="-12700" algn="just" eaLnBrk="1" hangingPunct="1"/>
            <a:r>
              <a:rPr lang="ru-RU" sz="2800" smtClean="0"/>
              <a:t> справка из органов социальной защиты населения</a:t>
            </a:r>
          </a:p>
          <a:p>
            <a:pPr marL="95250" indent="-12700" algn="just" eaLnBrk="1" hangingPunct="1"/>
            <a:r>
              <a:rPr lang="ru-RU" sz="2800" smtClean="0"/>
              <a:t> справка о получении пенсий и иных выплат</a:t>
            </a:r>
          </a:p>
          <a:p>
            <a:pPr marL="95250" indent="-12700" algn="just" eaLnBrk="1" hangingPunct="1"/>
            <a:r>
              <a:rPr lang="ru-RU" sz="2800" smtClean="0"/>
              <a:t> справка из образовательной организации о получении стипендии</a:t>
            </a:r>
          </a:p>
          <a:p>
            <a:pPr marL="95250" indent="-12700" algn="just" eaLnBrk="1" hangingPunct="1"/>
            <a:r>
              <a:rPr lang="ru-RU" sz="2800" smtClean="0"/>
              <a:t> справка из органов государственной службы занятости</a:t>
            </a:r>
          </a:p>
          <a:p>
            <a:pPr marL="95250" indent="-12700" algn="just" eaLnBrk="1" hangingPunct="1"/>
            <a:r>
              <a:rPr lang="ru-RU" sz="2800" smtClean="0"/>
              <a:t> справка из органов опеки и попечительства</a:t>
            </a:r>
          </a:p>
          <a:p>
            <a:pPr marL="95250" indent="-12700" algn="just" eaLnBrk="1" hangingPunct="1"/>
            <a:r>
              <a:rPr lang="ru-RU" sz="2800" smtClean="0"/>
              <a:t> справка из территориальных налоговых органов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Дополнительные документы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447800"/>
            <a:ext cx="8291512" cy="5195888"/>
          </a:xfrm>
        </p:spPr>
        <p:txBody>
          <a:bodyPr>
            <a:normAutofit lnSpcReduction="10000"/>
          </a:bodyPr>
          <a:lstStyle/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/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/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 семьи, имеющие детей инвалидов – справка учреждения медико-социальной экспертизы</a:t>
            </a:r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800" dirty="0" smtClean="0"/>
          </a:p>
          <a:p>
            <a:pPr marL="95250" indent="-1270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91512" cy="4397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Дополнительные документы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857250"/>
            <a:ext cx="8291512" cy="5391150"/>
          </a:xfrm>
        </p:spPr>
        <p:txBody>
          <a:bodyPr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справка от судебных приставов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справка из паспортно-визовой службы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справка из военного образовательного учреждения высшего образования (отца ребенка)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91512" cy="654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Дополнительные документы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571500" y="1000125"/>
            <a:ext cx="8362950" cy="5248275"/>
          </a:xfrm>
        </p:spPr>
        <p:txBody>
          <a:bodyPr/>
          <a:lstStyle/>
          <a:p>
            <a:pPr marL="0" indent="82550" eaLnBrk="1" hangingPunct="1"/>
            <a:r>
              <a:rPr lang="ru-RU" sz="2800" smtClean="0"/>
              <a:t> неработающие родители (копии трудовых книжек)</a:t>
            </a:r>
          </a:p>
          <a:p>
            <a:pPr marL="0" indent="82550" algn="just" eaLnBrk="1" hangingPunct="1"/>
            <a:r>
              <a:rPr lang="ru-RU" sz="280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 eaLnBrk="1" hangingPunct="1"/>
            <a:r>
              <a:rPr lang="ru-RU" sz="280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 eaLnBrk="1" hangingPunct="1"/>
            <a:r>
              <a:rPr lang="ru-RU" sz="280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 eaLnBrk="1" hangingPunct="1"/>
            <a:r>
              <a:rPr lang="ru-RU" sz="280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858125" cy="5715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Основания для отказа в назначении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071563"/>
            <a:ext cx="8220075" cy="5176837"/>
          </a:xfrm>
        </p:spPr>
        <p:txBody>
          <a:bodyPr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9295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Объективные причины невозможности ведения трудовой деятельности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643063"/>
            <a:ext cx="8220075" cy="4605337"/>
          </a:xfrm>
        </p:spPr>
        <p:txBody>
          <a:bodyPr>
            <a:normAutofit fontScale="92500"/>
          </a:bodyPr>
          <a:lstStyle/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длительное лечение 21 и более дней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74638"/>
            <a:ext cx="8434387" cy="654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434387" cy="5176837"/>
          </a:xfrm>
        </p:spPr>
        <p:txBody>
          <a:bodyPr/>
          <a:lstStyle/>
          <a:p>
            <a:pPr algn="just" eaLnBrk="1" hangingPunct="1"/>
            <a:r>
              <a:rPr lang="ru-RU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 eaLnBrk="1" hangingPunct="1"/>
            <a:r>
              <a:rPr lang="ru-RU" smtClean="0"/>
              <a:t> принятие решения не может превышать 10 календарных дней </a:t>
            </a:r>
          </a:p>
          <a:p>
            <a:pPr algn="just" eaLnBrk="1" hangingPunct="1"/>
            <a:r>
              <a:rPr lang="ru-RU" smtClean="0"/>
              <a:t> назначение компенсации по приказу на 12 календарных месяцев</a:t>
            </a:r>
          </a:p>
          <a:p>
            <a:pPr algn="just" eaLnBrk="1" hangingPunct="1"/>
            <a:r>
              <a:rPr lang="ru-RU" smtClean="0"/>
              <a:t>направление мотивированного уведомления об отказе в назначении компенсации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3629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642938" y="1447800"/>
            <a:ext cx="8291512" cy="4800600"/>
          </a:xfrm>
        </p:spPr>
        <p:txBody>
          <a:bodyPr/>
          <a:lstStyle/>
          <a:p>
            <a:pPr marL="95250" indent="-12700" algn="just" eaLnBrk="1" hangingPunct="1"/>
            <a:r>
              <a:rPr lang="ru-RU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 eaLnBrk="1" hangingPunct="1"/>
            <a:r>
              <a:rPr lang="ru-RU" smtClean="0"/>
              <a:t> выплата при условии внесения платы за присмотр и уход в течении месяца, следующего за месяцем последней оплаты</a:t>
            </a:r>
          </a:p>
          <a:p>
            <a:pPr marL="95250" indent="-12700" algn="just" eaLnBrk="1" hangingPunct="1"/>
            <a:r>
              <a:rPr lang="ru-RU" smtClean="0"/>
              <a:t> подтверждение оплаты квитанцией</a:t>
            </a:r>
          </a:p>
          <a:p>
            <a:pPr marL="95250" indent="-12700" algn="just" eaLnBrk="1" hangingPunct="1"/>
            <a:r>
              <a:rPr lang="ru-RU" smtClean="0"/>
              <a:t> невнесение платы – приостановление выплаты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Нормативно-правовые документы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88" y="1214438"/>
            <a:ext cx="8429625" cy="5357812"/>
          </a:xfrm>
        </p:spPr>
        <p:txBody>
          <a:bodyPr>
            <a:normAutofit fontScale="92500" lnSpcReduction="10000"/>
          </a:bodyPr>
          <a:lstStyle/>
          <a:p>
            <a:pPr marL="8255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91512" cy="796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571500" y="1447800"/>
            <a:ext cx="8362950" cy="4800600"/>
          </a:xfrm>
        </p:spPr>
        <p:txBody>
          <a:bodyPr/>
          <a:lstStyle/>
          <a:p>
            <a:pPr marL="95250" indent="-12700" eaLnBrk="1" hangingPunct="1"/>
            <a:r>
              <a:rPr lang="ru-RU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 eaLnBrk="1" hangingPunct="1"/>
            <a:r>
              <a:rPr lang="ru-RU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 eaLnBrk="1" hangingPunct="1"/>
            <a:r>
              <a:rPr lang="ru-RU" smtClean="0"/>
              <a:t> прекращение выплаты следующим днем отчисления из детского 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714375" y="1447800"/>
            <a:ext cx="8220075" cy="4800600"/>
          </a:xfrm>
        </p:spPr>
        <p:txBody>
          <a:bodyPr/>
          <a:lstStyle/>
          <a:p>
            <a:pPr marL="0" indent="82550" eaLnBrk="1" hangingPunct="1"/>
            <a:r>
              <a:rPr lang="ru-RU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 eaLnBrk="1" hangingPunct="1"/>
            <a:r>
              <a:rPr lang="ru-RU" smtClean="0"/>
              <a:t> принятие решения об изменении размера компенсации в течении 5 рабочих дней со дня извещения и оформление приказом</a:t>
            </a:r>
          </a:p>
          <a:p>
            <a:pPr marL="0" indent="82550" algn="just" eaLnBrk="1" hangingPunct="1"/>
            <a:r>
              <a:rPr lang="ru-RU" smtClean="0"/>
              <a:t> уведомление заявителя в течение 5 рабочих дней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8637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Назначение и выплата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813" y="1447800"/>
            <a:ext cx="8148637" cy="4800600"/>
          </a:xfrm>
        </p:spPr>
        <p:txBody>
          <a:bodyPr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обеспечение сохранности документов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выплата компенсации за счет средств материнского капитала ежеквартально в течении 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8637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Документы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000125"/>
            <a:ext cx="8291512" cy="5248275"/>
          </a:xfrm>
        </p:spPr>
        <p:txBody>
          <a:bodyPr>
            <a:normAutofit fontScale="92500" lnSpcReduction="10000"/>
          </a:bodyPr>
          <a:lstStyle/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форма заявления для родителей будет направлена в понедельник, если приняты заявления, не переделывать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форма для соцзащиты будет направлена в ДОУ(отправлять частями по мере поступления заявлений, список составляется независимо от района, количество заявителей в списке может быть без ограничений, с подписью и печатью, телефоном организации и контактным лицом) 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форма отправляется ежедневно (направить курьера) до стабилизации обстановки в центры социальных выплат своего района</a:t>
            </a:r>
          </a:p>
          <a:p>
            <a:pPr marL="0" indent="8255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8148637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Образец формы для соцзащиты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8914" name="Picture 2" descr="C:\Users\Home\Desktop\21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1500188"/>
            <a:ext cx="8148637" cy="5143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74638"/>
            <a:ext cx="80772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9938" name="Picture 2" descr="C:\Users\Home\Desktop\216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0"/>
            <a:ext cx="7786687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Взаимодействие с центром социальных выплат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714375" y="1447800"/>
            <a:ext cx="8220075" cy="4800600"/>
          </a:xfrm>
        </p:spPr>
        <p:txBody>
          <a:bodyPr/>
          <a:lstStyle/>
          <a:p>
            <a:pPr marL="0" indent="82550" algn="just" eaLnBrk="1" hangingPunct="1">
              <a:buFontTx/>
              <a:buChar char="-"/>
            </a:pPr>
            <a:r>
              <a:rPr lang="ru-RU" smtClean="0"/>
              <a:t> звонок из центра социальных выплат о готовности отработанных списков</a:t>
            </a:r>
          </a:p>
          <a:p>
            <a:pPr marL="0" indent="82550" algn="just" eaLnBrk="1" hangingPunct="1">
              <a:buFontTx/>
              <a:buChar char="-"/>
            </a:pPr>
            <a:r>
              <a:rPr lang="ru-RU" smtClean="0"/>
              <a:t> контактное лицо забирает списки (справка с подписью и печатью)</a:t>
            </a:r>
          </a:p>
          <a:p>
            <a:pPr marL="0" indent="82550" algn="just" eaLnBrk="1" hangingPunct="1">
              <a:buFontTx/>
              <a:buChar char="-"/>
            </a:pPr>
            <a:r>
              <a:rPr lang="ru-RU" smtClean="0"/>
              <a:t> форма справки на следующем файле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1986" name="Picture 2" descr="C:\Users\Home\Desktop\21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0"/>
            <a:ext cx="592931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577262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Общие положения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57188" y="1447800"/>
            <a:ext cx="8577262" cy="5410200"/>
          </a:xfrm>
        </p:spPr>
        <p:txBody>
          <a:bodyPr/>
          <a:lstStyle/>
          <a:p>
            <a:pPr algn="just" eaLnBrk="1" hangingPunct="1"/>
            <a:r>
              <a:rPr lang="ru-RU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 20 % на первого ребенка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 50% на второго ребенка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 70% на третьего и последующих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74638"/>
            <a:ext cx="8291512" cy="7254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Условия назначения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434387" cy="4962525"/>
          </a:xfrm>
        </p:spPr>
        <p:txBody>
          <a:bodyPr>
            <a:normAutofit fontScale="925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0075" cy="654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Учет детей при выплате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571500" y="1214438"/>
            <a:ext cx="8362950" cy="5033962"/>
          </a:xfrm>
        </p:spPr>
        <p:txBody>
          <a:bodyPr/>
          <a:lstStyle/>
          <a:p>
            <a:pPr algn="just" eaLnBrk="1" hangingPunct="1"/>
            <a:r>
              <a:rPr lang="ru-RU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143875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Члены семьи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505825" cy="5176837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дети инвалиды 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Не включаются в состав семьи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Font typeface="Wingdings 2"/>
              <a:buNone/>
              <a:defRPr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Font typeface="Wingdings 2"/>
              <a:buNone/>
              <a:defRPr/>
            </a:pPr>
            <a:endParaRPr lang="ru-RU" sz="3200" dirty="0" smtClean="0"/>
          </a:p>
          <a:p>
            <a:pPr marL="182563" lvl="7" indent="-182563" algn="just">
              <a:buFontTx/>
              <a:buChar char="-"/>
              <a:defRPr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  <a:defRPr/>
            </a:pPr>
            <a:endParaRPr lang="ru-RU" sz="3200" dirty="0" smtClean="0"/>
          </a:p>
          <a:p>
            <a:pPr marL="182563" lvl="7" indent="-182563" algn="just">
              <a:buFont typeface="Wingdings 2"/>
              <a:buNone/>
              <a:defRPr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3629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Расчет среднедушевого дохода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00063" y="1447800"/>
            <a:ext cx="8434387" cy="4800600"/>
          </a:xfrm>
        </p:spPr>
        <p:txBody>
          <a:bodyPr/>
          <a:lstStyle/>
          <a:p>
            <a:pPr marL="177800" indent="-95250" algn="just" eaLnBrk="1" hangingPunct="1"/>
            <a:r>
              <a:rPr lang="ru-RU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 eaLnBrk="1" hangingPunct="1"/>
            <a:endParaRPr lang="ru-RU" smtClean="0"/>
          </a:p>
          <a:p>
            <a:pPr marL="177800" indent="-95250" algn="just" eaLnBrk="1" hangingPunct="1"/>
            <a:r>
              <a:rPr lang="ru-RU" smtClean="0"/>
              <a:t> сумма доходов, полученных как в денежной, так и в натуральной форме</a:t>
            </a:r>
          </a:p>
          <a:p>
            <a:pPr marL="177800" indent="-95250" algn="just" eaLnBrk="1" hangingPunct="1"/>
            <a:endParaRPr lang="ru-RU" smtClean="0"/>
          </a:p>
          <a:p>
            <a:pPr marL="177800" indent="-95250" algn="just" eaLnBrk="1" hangingPunct="1"/>
            <a:r>
              <a:rPr lang="ru-RU" smtClean="0"/>
              <a:t> доходы учитываются до вычета налогов и сборов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362950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Перерасчет компенсации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505825" cy="5248275"/>
          </a:xfrm>
        </p:spPr>
        <p:txBody>
          <a:bodyPr/>
          <a:lstStyle/>
          <a:p>
            <a:pPr eaLnBrk="1" hangingPunct="1"/>
            <a:r>
              <a:rPr lang="ru-RU" smtClean="0"/>
              <a:t> за текущий месяц в следующем месяце</a:t>
            </a:r>
          </a:p>
          <a:p>
            <a:pPr eaLnBrk="1" hangingPunct="1"/>
            <a:endParaRPr lang="ru-RU" smtClean="0"/>
          </a:p>
          <a:p>
            <a:pPr algn="just" eaLnBrk="1" hangingPunct="1"/>
            <a:r>
              <a:rPr lang="ru-RU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 выплата компенсации за счет средств бюджета Ярославской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950</Words>
  <Application>Microsoft Office PowerPoint</Application>
  <PresentationFormat>Экран (4:3)</PresentationFormat>
  <Paragraphs>145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27</vt:i4>
      </vt:variant>
    </vt:vector>
  </HeadingPairs>
  <TitlesOfParts>
    <vt:vector size="40" baseType="lpstr">
      <vt:lpstr>Arial</vt:lpstr>
      <vt:lpstr>Times New Roman</vt:lpstr>
      <vt:lpstr>Wingdings 2</vt:lpstr>
      <vt:lpstr>Verdana</vt:lpstr>
      <vt:lpstr>Calibri</vt:lpstr>
      <vt:lpstr>Book Antiqua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 Документы</vt:lpstr>
      <vt:lpstr>Образец формы для соцзащиты</vt:lpstr>
      <vt:lpstr>Слайд 25</vt:lpstr>
      <vt:lpstr>Взаимодействие с центром социальных выплат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Daniil</cp:lastModifiedBy>
  <cp:revision>61</cp:revision>
  <dcterms:created xsi:type="dcterms:W3CDTF">2019-02-24T10:00:12Z</dcterms:created>
  <dcterms:modified xsi:type="dcterms:W3CDTF">2019-02-28T15:47:25Z</dcterms:modified>
</cp:coreProperties>
</file>