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79" r:id="rId5"/>
    <p:sldId id="281" r:id="rId6"/>
    <p:sldId id="280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FF33CC"/>
    <a:srgbClr val="FF0066"/>
    <a:srgbClr val="0000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850" y="-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96900"/>
            <a:ext cx="8108950" cy="2544763"/>
          </a:xfrm>
        </p:spPr>
        <p:txBody>
          <a:bodyPr/>
          <a:lstStyle/>
          <a:p>
            <a:r>
              <a:rPr lang="ru-RU" sz="5400" dirty="0">
                <a:solidFill>
                  <a:srgbClr val="0033CC"/>
                </a:solidFill>
                <a:latin typeface="Georgia" pitchFamily="18" charset="0"/>
              </a:rPr>
              <a:t>Театрализованная деятельность </a:t>
            </a:r>
            <a:br>
              <a:rPr lang="ru-RU" sz="54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400" dirty="0">
                <a:solidFill>
                  <a:srgbClr val="0033CC"/>
                </a:solidFill>
                <a:latin typeface="Georgia" pitchFamily="18" charset="0"/>
              </a:rPr>
              <a:t>в ДОУ</a:t>
            </a:r>
            <a:r>
              <a:rPr lang="ru-RU" sz="4800" dirty="0">
                <a:solidFill>
                  <a:srgbClr val="0033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97152"/>
            <a:ext cx="7448550" cy="1656036"/>
          </a:xfrm>
        </p:spPr>
        <p:txBody>
          <a:bodyPr/>
          <a:lstStyle/>
          <a:p>
            <a:r>
              <a:rPr lang="ru-RU" sz="2800" dirty="0">
                <a:solidFill>
                  <a:srgbClr val="FF0066"/>
                </a:solidFill>
                <a:latin typeface="Georgia" pitchFamily="18" charset="0"/>
              </a:rPr>
              <a:t>Презентация для </a:t>
            </a:r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воспитателей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Подготовила:</a:t>
            </a:r>
          </a:p>
          <a:p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Воробьева О.В.</a:t>
            </a:r>
            <a:endParaRPr lang="ru-RU" sz="2800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140968"/>
            <a:ext cx="6818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ТЕАТР - ЭТО ВОЛШЕБНЫЙ КРАЙ,</a:t>
            </a:r>
            <a:endParaRPr lang="ru-RU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В КОТОРОМ РЕБЕНОК РАДУЕТСЯ,</a:t>
            </a:r>
            <a:endParaRPr lang="ru-RU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ИГРАЯ, А В ИГРЕ ОН ПОЗНАЕТ МИР!</a:t>
            </a:r>
            <a:endParaRPr lang="ru-RU" sz="24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latin typeface="Georgia" pitchFamily="18" charset="0"/>
              </a:rPr>
              <a:t>     Конусный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7297"/>
            <a:ext cx="4038600" cy="4699015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12" name="Picture 2" descr="D:\рабочий стол\театр\4f79c28c169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6692" y="1857364"/>
            <a:ext cx="393919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sz="3600" b="1" dirty="0" err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  <a:endParaRPr lang="ru-RU" sz="36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072066" y="1571611"/>
            <a:ext cx="4071934" cy="4484701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восприятие.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Знакомит с народным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творчеством.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1571604" y="2714620"/>
            <a:ext cx="2214578" cy="92869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2" name="Picture 4" descr="C:\Users\HP\OneDrive\Рабочий стол\театр топоту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4075353" cy="3714775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2185974" cy="102553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257676" cy="5949950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неврозами.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страхами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1026" name="Picture 2" descr="C:\Users\HP\Downloads\unname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526" y="1785927"/>
            <a:ext cx="4183207" cy="27860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CC"/>
                </a:solidFill>
                <a:latin typeface="Georgia" pitchFamily="18" charset="0"/>
              </a:rPr>
              <a:t>Театр кукол </a:t>
            </a:r>
            <a:r>
              <a:rPr lang="ru-RU" sz="3600" b="1" dirty="0" err="1">
                <a:solidFill>
                  <a:srgbClr val="0000CC"/>
                </a:solidFill>
                <a:latin typeface="Georgia" pitchFamily="18" charset="0"/>
              </a:rPr>
              <a:t>Би-ба-бо</a:t>
            </a:r>
            <a:endParaRPr lang="ru-RU" sz="36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2000240"/>
            <a:ext cx="4143404" cy="435771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себя (свою 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руку) с куклой.</a:t>
            </a:r>
            <a:endParaRPr lang="ru-RU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000504"/>
            <a:ext cx="2952770" cy="221457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1634626418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400" dirty="0">
                <a:effectLst/>
                <a:latin typeface="Georgia" pitchFamily="18" charset="0"/>
              </a:rPr>
              <a:t>Самый «</a:t>
            </a:r>
            <a:r>
              <a:rPr lang="ru-RU" sz="2400" dirty="0" smtClean="0">
                <a:effectLst/>
                <a:latin typeface="Georgia" pitchFamily="18" charset="0"/>
              </a:rPr>
              <a:t>разговорный» вид </a:t>
            </a:r>
            <a:br>
              <a:rPr lang="ru-RU" sz="2400" dirty="0" smtClean="0">
                <a:effectLst/>
                <a:latin typeface="Georgia" pitchFamily="18" charset="0"/>
              </a:rPr>
            </a:br>
            <a:r>
              <a:rPr lang="ru-RU" sz="2400" dirty="0" smtClean="0">
                <a:effectLst/>
                <a:latin typeface="Georgia" pitchFamily="18" charset="0"/>
              </a:rPr>
              <a:t>театрализованной деятельности</a:t>
            </a:r>
            <a:r>
              <a:rPr lang="ru-RU" sz="2400" dirty="0">
                <a:latin typeface="Georgia" pitchFamily="18" charset="0"/>
              </a:rPr>
              <a:t>.</a:t>
            </a: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2976" y="2214554"/>
            <a:ext cx="7215238" cy="46434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процессов.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личности.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успешности.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14" y="103188"/>
            <a:ext cx="7500990" cy="1957387"/>
          </a:xfrm>
        </p:spPr>
        <p:txBody>
          <a:bodyPr/>
          <a:lstStyle/>
          <a:p>
            <a:r>
              <a:rPr lang="ru-RU" sz="2400" dirty="0">
                <a:solidFill>
                  <a:srgbClr val="FF0066"/>
                </a:solidFill>
                <a:effectLst/>
                <a:latin typeface="Georgia" pitchFamily="18" charset="0"/>
              </a:rPr>
              <a:t>Ни один другой вид театрализованной деятельности  так не способствует </a:t>
            </a:r>
            <a:r>
              <a:rPr lang="ru-RU" sz="2400" dirty="0" smtClean="0">
                <a:solidFill>
                  <a:srgbClr val="FF0066"/>
                </a:solidFill>
                <a:effectLst/>
                <a:latin typeface="Georgia" pitchFamily="18" charset="0"/>
              </a:rPr>
              <a:t>развитию артистизма</a:t>
            </a:r>
            <a:r>
              <a:rPr lang="ru-RU" sz="2400" dirty="0">
                <a:solidFill>
                  <a:srgbClr val="FF0066"/>
                </a:solidFill>
                <a:effectLst/>
                <a:latin typeface="Georgia" pitchFamily="18" charset="0"/>
              </a:rPr>
              <a:t>, выразительности движений и речи, как игра-драматизация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400023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G:\Мои документы Оля\!ФОТО детский сад\!Фото Ст гр 10\10 группа\Козина НГ и детсад\20141225_10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86366" y="2886072"/>
            <a:ext cx="3714777" cy="222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3200" dirty="0">
                <a:solidFill>
                  <a:srgbClr val="FF0066"/>
                </a:solidFill>
                <a:effectLst/>
                <a:latin typeface="Georgia" pitchFamily="18" charset="0"/>
              </a:rPr>
              <a:t>Театрализованная </a:t>
            </a:r>
            <a:r>
              <a:rPr lang="ru-RU" sz="3200" dirty="0" smtClean="0">
                <a:solidFill>
                  <a:srgbClr val="FF0066"/>
                </a:solidFill>
                <a:effectLst/>
                <a:latin typeface="Georgia" pitchFamily="18" charset="0"/>
              </a:rPr>
              <a:t>деятельность – </a:t>
            </a:r>
            <a:br>
              <a:rPr lang="ru-RU" sz="3200" dirty="0" smtClean="0">
                <a:solidFill>
                  <a:srgbClr val="FF0066"/>
                </a:solidFill>
                <a:effectLst/>
                <a:latin typeface="Georgia" pitchFamily="18" charset="0"/>
              </a:rPr>
            </a:br>
            <a:r>
              <a:rPr lang="ru-RU" sz="3200" dirty="0" smtClean="0">
                <a:solidFill>
                  <a:srgbClr val="FF0066"/>
                </a:solidFill>
                <a:effectLst/>
                <a:latin typeface="Georgia" pitchFamily="18" charset="0"/>
              </a:rPr>
              <a:t>это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не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просто игра!</a:t>
            </a:r>
            <a:endParaRPr lang="ru-RU" sz="3200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142984"/>
            <a:ext cx="6072230" cy="5143536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           </a:t>
            </a: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  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Это прекрасное средство 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для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интенсивного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развития речи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детей, обогащения словаря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,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развития мышления, </a:t>
            </a:r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0000CC"/>
                </a:solidFill>
                <a:latin typeface="Georgia" pitchFamily="18" charset="0"/>
              </a:rPr>
              <a:t>воображения</a:t>
            </a:r>
            <a:r>
              <a:rPr lang="ru-RU" sz="2400" b="1">
                <a:solidFill>
                  <a:srgbClr val="0000CC"/>
                </a:solidFill>
                <a:latin typeface="Georgia" pitchFamily="18" charset="0"/>
              </a:rPr>
              <a:t>, </a:t>
            </a:r>
            <a:r>
              <a:rPr lang="ru-RU" sz="2400" b="1" smtClean="0">
                <a:solidFill>
                  <a:srgbClr val="0000CC"/>
                </a:solidFill>
                <a:latin typeface="Georgia" pitchFamily="18" charset="0"/>
              </a:rPr>
              <a:t>творческих</a:t>
            </a:r>
          </a:p>
          <a:p>
            <a:pPr algn="ctr">
              <a:buFontTx/>
              <a:buNone/>
            </a:pPr>
            <a:r>
              <a:rPr lang="ru-RU" sz="2400" b="1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способностей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.</a:t>
            </a:r>
          </a:p>
          <a:p>
            <a:pPr algn="ctr">
              <a:buFontTx/>
              <a:buNone/>
            </a:pPr>
            <a:endParaRPr lang="ru-RU" sz="24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Спасибо за внимание!</a:t>
            </a: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latin typeface="Georgia" pitchFamily="18" charset="0"/>
              </a:rPr>
              <a:t>На что направлена </a:t>
            </a:r>
            <a:r>
              <a:rPr lang="ru-RU" sz="2800" b="1" dirty="0">
                <a:solidFill>
                  <a:srgbClr val="FF0066"/>
                </a:solidFill>
                <a:latin typeface="Georgia" pitchFamily="18" charset="0"/>
              </a:rPr>
              <a:t>театрализованная</a:t>
            </a:r>
            <a:r>
              <a:rPr lang="ru-RU" sz="3200" b="1" dirty="0">
                <a:solidFill>
                  <a:srgbClr val="FF0066"/>
                </a:solidFill>
                <a:latin typeface="Georgia" pitchFamily="18" charset="0"/>
              </a:rPr>
              <a:t>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928802"/>
            <a:ext cx="7964512" cy="4730769"/>
          </a:xfrm>
        </p:spPr>
        <p:txBody>
          <a:bodyPr/>
          <a:lstStyle/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</a:t>
            </a:r>
            <a:r>
              <a:rPr lang="ru-RU" sz="2400" b="1" dirty="0" err="1">
                <a:solidFill>
                  <a:srgbClr val="0000CC"/>
                </a:solidFill>
                <a:latin typeface="Georgia" pitchFamily="18" charset="0"/>
              </a:rPr>
              <a:t>коммуникатив-ных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, организаторских, двигательных и т.д.)</a:t>
            </a:r>
          </a:p>
          <a:p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2800" b="1" dirty="0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</a:t>
            </a:r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>на </a:t>
            </a:r>
            <a:r>
              <a:rPr lang="ru-RU" sz="2800" b="1" dirty="0">
                <a:solidFill>
                  <a:srgbClr val="FF0066"/>
                </a:solidFill>
                <a:latin typeface="Georgia" pitchFamily="18" charset="0"/>
              </a:rPr>
              <a:t>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571612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средства (</a:t>
            </a: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динамику, темп, интонацию и др</a:t>
            </a:r>
            <a:r>
              <a:rPr lang="ru-RU" sz="2400" b="1" dirty="0" smtClean="0">
                <a:solidFill>
                  <a:srgbClr val="0000CC"/>
                </a:solidFill>
                <a:latin typeface="Georgia" pitchFamily="18" charset="0"/>
              </a:rPr>
              <a:t>.);</a:t>
            </a: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rgbClr val="0000CC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93" y="548680"/>
            <a:ext cx="8243887" cy="1165808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Младший дошкольный возраст: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478755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Педагог создает условия для индивидуальных режиссерских игр с помощью насыщения предметно-игровой среды мелкими образными игрушками (куколки, матрешки, звери, технические игрушки, конструкторы, мебель и др.). </a:t>
            </a:r>
          </a:p>
          <a:p>
            <a:endParaRPr lang="ru-RU" sz="2000" b="1" dirty="0" smtClean="0">
              <a:solidFill>
                <a:srgbClr val="0033CC"/>
              </a:solidFill>
            </a:endParaRPr>
          </a:p>
          <a:p>
            <a:r>
              <a:rPr lang="ru-RU" sz="2000" b="1" dirty="0" smtClean="0">
                <a:solidFill>
                  <a:srgbClr val="0033CC"/>
                </a:solidFill>
              </a:rPr>
              <a:t>Участие педагога в </a:t>
            </a:r>
            <a:r>
              <a:rPr lang="ru-RU" sz="1800" b="1" dirty="0" smtClean="0">
                <a:solidFill>
                  <a:srgbClr val="0033CC"/>
                </a:solidFill>
              </a:rPr>
              <a:t>индивидуальных</a:t>
            </a:r>
            <a:r>
              <a:rPr lang="ru-RU" sz="2000" b="1" dirty="0" smtClean="0">
                <a:solidFill>
                  <a:srgbClr val="0033CC"/>
                </a:solidFill>
              </a:rPr>
              <a:t> режиссерских играх проявляется в разыгрывании им бытовых и сказочных ситуаций (из </a:t>
            </a:r>
            <a:r>
              <a:rPr lang="ru-RU" sz="2000" b="1" dirty="0" err="1" smtClean="0">
                <a:solidFill>
                  <a:srgbClr val="0033CC"/>
                </a:solidFill>
              </a:rPr>
              <a:t>потешек</a:t>
            </a:r>
            <a:r>
              <a:rPr lang="ru-RU" sz="2000" b="1" dirty="0" smtClean="0">
                <a:solidFill>
                  <a:srgbClr val="0033CC"/>
                </a:solidFill>
              </a:rPr>
              <a:t>, произведений </a:t>
            </a:r>
            <a:r>
              <a:rPr lang="ru-RU" sz="2000" b="1" dirty="0" err="1" smtClean="0">
                <a:solidFill>
                  <a:srgbClr val="0033CC"/>
                </a:solidFill>
              </a:rPr>
              <a:t>В.Берестова</a:t>
            </a:r>
            <a:r>
              <a:rPr lang="ru-RU" sz="2000" b="1" dirty="0" smtClean="0">
                <a:solidFill>
                  <a:srgbClr val="0033CC"/>
                </a:solidFill>
              </a:rPr>
              <a:t>,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</a:rPr>
              <a:t>Е.Благининой и др.), показе пользования ролевой речью, звукоподражанием, втягивании ребенка в игру, подсказывании реплик, объяснении 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524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средней  группе:</a:t>
            </a:r>
            <a:endParaRPr lang="ru-RU" sz="2800" dirty="0"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35322" cy="5760640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33CC"/>
                </a:solidFill>
              </a:rPr>
              <a:t>Педагог создает условия для коллективных режиссерских игр. В предметно-игровой среде кроме образных игрушек должен быть разнообразный бросовый материал (дощечки, катушки, небьющиеся пузырьки и др.), способствующий развитию воображения, способности действовать с предметами-заместителями. </a:t>
            </a:r>
          </a:p>
          <a:p>
            <a:pPr algn="just"/>
            <a:endParaRPr lang="ru-RU" sz="1800" b="1" dirty="0" smtClean="0">
              <a:solidFill>
                <a:srgbClr val="0033CC"/>
              </a:solidFill>
            </a:endParaRPr>
          </a:p>
          <a:p>
            <a:pPr marL="0" indent="0" algn="just" eaLnBrk="0" hangingPunct="0">
              <a:spcBef>
                <a:spcPct val="0"/>
              </a:spcBef>
            </a:pPr>
            <a:r>
              <a:rPr lang="ru-RU" sz="1800" b="1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  Педагог занимает позицию помощника: просит ребенка   пояснить смысл</a:t>
            </a:r>
            <a:r>
              <a:rPr lang="ru-RU" sz="1800" b="1" dirty="0" smtClean="0">
                <a:solidFill>
                  <a:srgbClr val="0033CC"/>
                </a:solidFill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действий, побуждает к ролевой речи («Что сказал?», «Куда пошел?), иногда выступая носителем игровых умений, показывая при помощи игрушек и предметов-заместителей фантастические истории, что помогает ребенку включиться в подобную деятельность.</a:t>
            </a:r>
            <a:endParaRPr lang="ru-RU" sz="1800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68358"/>
          </a:xfrm>
        </p:spPr>
        <p:txBody>
          <a:bodyPr/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Старший  дошкольный возраст:</a:t>
            </a:r>
            <a:endParaRPr lang="ru-RU" sz="2800" dirty="0"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40768"/>
            <a:ext cx="8215370" cy="5256584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33CC"/>
                </a:solidFill>
              </a:rPr>
              <a:t>Предметно-игровая среда для режиссерских игр конструируется на основе полифункционального игрового материала (карта-макет игрового пространства)</a:t>
            </a:r>
            <a:r>
              <a:rPr lang="ru-RU" sz="1800" dirty="0" smtClean="0">
                <a:solidFill>
                  <a:srgbClr val="0033CC"/>
                </a:solidFill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</a:rPr>
              <a:t>игровой материал помогает ребенку домыслить, вообразить, опираясь на предложенную взрослым предметную ситуацию, выступает в роли «пускового механизма», способствующего разворачиванию воображения и детского творчества.</a:t>
            </a:r>
          </a:p>
          <a:p>
            <a:pPr algn="just"/>
            <a:endParaRPr lang="ru-RU" sz="1800" b="1" dirty="0" smtClean="0">
              <a:solidFill>
                <a:srgbClr val="0033CC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  <a:ea typeface="Times New Roman" pitchFamily="18" charset="0"/>
                <a:cs typeface="Times New Roman" pitchFamily="18" charset="0"/>
              </a:rPr>
              <a:t>Педагог </a:t>
            </a:r>
            <a:r>
              <a:rPr lang="ru-RU" sz="1800" dirty="0" smtClean="0">
                <a:solidFill>
                  <a:srgbClr val="0033CC"/>
                </a:solidFill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</a:rPr>
              <a:t>выступает как создатель проблемно-игровых ситуаций, направляющих замыслы режиссерской игры.</a:t>
            </a:r>
          </a:p>
          <a:p>
            <a:pPr algn="just"/>
            <a:endParaRPr lang="ru-RU" sz="1800" b="1" dirty="0" smtClean="0">
              <a:solidFill>
                <a:srgbClr val="0033CC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</a:rPr>
              <a:t>Он лишь направляет замыслы детей вопросами: «Что было дальше? Кого они встретили? Что с ними случилось?». Его позицию можно определить как помощник в реализации детьми игровых замыслов.</a:t>
            </a:r>
          </a:p>
          <a:p>
            <a:pPr algn="just"/>
            <a:endParaRPr lang="ru-R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969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>       Речь </a:t>
            </a:r>
            <a:r>
              <a:rPr lang="ru-RU" sz="2800" b="1" dirty="0">
                <a:solidFill>
                  <a:srgbClr val="FF0066"/>
                </a:solidFill>
                <a:latin typeface="Georgia" pitchFamily="18" charset="0"/>
              </a:rPr>
              <a:t>ребенка </a:t>
            </a:r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Georgia" pitchFamily="18" charset="0"/>
              </a:rPr>
              <a:t>и </a:t>
            </a:r>
            <a:r>
              <a:rPr lang="ru-RU" sz="2800" b="1" dirty="0">
                <a:solidFill>
                  <a:srgbClr val="FF0066"/>
                </a:solidFill>
                <a:latin typeface="Georgia" pitchFamily="18" charset="0"/>
              </a:rPr>
              <a:t>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714356"/>
            <a:ext cx="4071966" cy="5661025"/>
          </a:xfrm>
        </p:spPr>
        <p:txBody>
          <a:bodyPr/>
          <a:lstStyle/>
          <a:p>
            <a:pPr>
              <a:buFontTx/>
              <a:buNone/>
            </a:pPr>
            <a:endParaRPr lang="ru-RU" sz="20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      Пальчиковый    </a:t>
            </a: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театр: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</a:rPr>
              <a:t>Способствует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</a:rPr>
              <a:t>развитию речи, внимания, памяти;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</a:rPr>
              <a:t>формирует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</a:rPr>
              <a:t>пространственные представления;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</a:rPr>
              <a:t>развивает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</a:rPr>
              <a:t>ловкость, точность, выразительность, координацию движений;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</a:rPr>
              <a:t>повышает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</a:rPr>
              <a:t>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548680"/>
            <a:ext cx="4392488" cy="5880716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/>
              <a:t>   </a:t>
            </a:r>
            <a:r>
              <a:rPr lang="ru-RU" sz="2000" b="1" dirty="0" smtClean="0"/>
              <a:t> </a:t>
            </a:r>
          </a:p>
          <a:p>
            <a:pPr>
              <a:buFontTx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Стимулирование </a:t>
            </a:r>
          </a:p>
          <a:p>
            <a:pPr>
              <a:buFontTx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кончиков </a:t>
            </a:r>
            <a:r>
              <a:rPr lang="ru-RU" sz="2200" b="1" dirty="0">
                <a:solidFill>
                  <a:srgbClr val="000000"/>
                </a:solidFill>
                <a:latin typeface="Georgia" pitchFamily="18" charset="0"/>
              </a:rPr>
              <a:t>пальцев, </a:t>
            </a:r>
            <a:endParaRPr lang="ru-RU" sz="2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движение </a:t>
            </a:r>
            <a:r>
              <a:rPr lang="ru-RU" sz="2200" b="1" dirty="0">
                <a:solidFill>
                  <a:srgbClr val="000000"/>
                </a:solidFill>
                <a:latin typeface="Georgia" pitchFamily="18" charset="0"/>
              </a:rPr>
              <a:t>кистями рук</a:t>
            </a: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,</a:t>
            </a:r>
          </a:p>
          <a:p>
            <a:pPr>
              <a:buFontTx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Georgia" pitchFamily="18" charset="0"/>
              </a:rPr>
              <a:t>игра с пальцами </a:t>
            </a: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ускоряют</a:t>
            </a:r>
          </a:p>
          <a:p>
            <a:pPr>
              <a:buFontTx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Georgia" pitchFamily="18" charset="0"/>
              </a:rPr>
              <a:t>процесс речевого и </a:t>
            </a:r>
            <a:endParaRPr lang="ru-RU" sz="2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Georgia" pitchFamily="18" charset="0"/>
              </a:rPr>
              <a:t>умственного развития. </a:t>
            </a:r>
            <a:endParaRPr lang="ru-RU" sz="22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8" y="1785926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28" y="3643314"/>
            <a:ext cx="3428992" cy="2850013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Georgia" pitchFamily="18" charset="0"/>
              </a:rPr>
              <a:t>Театр картинок и </a:t>
            </a:r>
            <a:r>
              <a:rPr lang="ru-RU" b="1" dirty="0" err="1">
                <a:solidFill>
                  <a:srgbClr val="0000CC"/>
                </a:solidFill>
                <a:latin typeface="Georgia" pitchFamily="18" charset="0"/>
              </a:rPr>
              <a:t>фланелеграф</a:t>
            </a:r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571612"/>
            <a:ext cx="4500594" cy="5286388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Развивают творческие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способности.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Содействуют эстетическому </a:t>
            </a: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воспитанию.</a:t>
            </a:r>
            <a:endParaRPr lang="ru-RU" sz="2400" b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</a:t>
            </a:r>
            <a:endParaRPr lang="ru-RU" sz="24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одном виде деятельности.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4818"/>
            <a:ext cx="35444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Герои сказки &amp;quot;Волк и семеро козлят&amp;quot; на липучке – купить на Ярмарке Мастеров  – MA57ERU | Кукольный театр, Тольят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392</TotalTime>
  <Words>690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Театрализованная деятельность  в ДОУ </vt:lpstr>
      <vt:lpstr>На что направлена театрализованная деятельность?</vt:lpstr>
      <vt:lpstr>Влияние театрализованной игры  на развитие речи ребенка</vt:lpstr>
      <vt:lpstr>Младший дошкольный возраст: </vt:lpstr>
      <vt:lpstr>В средней  группе:</vt:lpstr>
      <vt:lpstr>    Старший  дошкольный возраст:</vt:lpstr>
      <vt:lpstr>       Речь ребенка  и различные виды театра</vt:lpstr>
      <vt:lpstr>Слайд 8</vt:lpstr>
      <vt:lpstr>Театр картинок и фланелеграф</vt:lpstr>
      <vt:lpstr>     Конусный, настольный театр</vt:lpstr>
      <vt:lpstr>Театр-топотушки</vt:lpstr>
      <vt:lpstr>Театр на перчатке</vt:lpstr>
      <vt:lpstr>Театр кукол Би-ба-бо</vt:lpstr>
      <vt:lpstr>    Игра-драматизация Самый «разговорный» вид 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 –  это не просто игра!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HP</cp:lastModifiedBy>
  <cp:revision>25</cp:revision>
  <dcterms:created xsi:type="dcterms:W3CDTF">2012-09-13T07:56:08Z</dcterms:created>
  <dcterms:modified xsi:type="dcterms:W3CDTF">2021-11-14T13:02:38Z</dcterms:modified>
</cp:coreProperties>
</file>