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4" r:id="rId6"/>
    <p:sldId id="281" r:id="rId7"/>
    <p:sldId id="280" r:id="rId8"/>
    <p:sldId id="278" r:id="rId9"/>
    <p:sldId id="276" r:id="rId10"/>
    <p:sldId id="286" r:id="rId11"/>
    <p:sldId id="287" r:id="rId12"/>
    <p:sldId id="259" r:id="rId13"/>
    <p:sldId id="26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8000"/>
    <a:srgbClr val="00FFF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C7C8D-FCD5-444E-B1FA-5FF7EB1F4D87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A18CD-B1E8-46C4-B6FA-052CBDA15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6EDF-0E89-4DAC-ACDD-68E989D06B28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68D00-7B82-4770-BE52-0C1E5FF35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09D2-15D1-48E2-8288-867E0B240F66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3E9C1-EF8B-478D-8C72-87A504277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8D315-B9FF-47F9-A292-F3140371DE18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AF37-DE6D-4269-8D37-925246495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7776-D6AC-4F17-8118-A139CC2211BB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66C4-DAF6-46DF-9A2F-263BBAE84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15F43-CD8E-449C-9ED4-0EC1F994382A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FEC4-A01D-4DD3-B55E-D04D972DE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014AC-342A-418E-AF0C-E38D2F73E40B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BB1A-E7E1-41BD-B847-4704A06CC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C410A-A8EB-4652-9D56-2FE019E34ADB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4296-2EA4-484A-8612-616F84684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90A29-6ED6-475C-98CC-47EFB7E0E0D0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7A23-005B-49E4-BE02-37D5040FE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39482-7918-4D02-BCB7-282F461F2612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69974-F17B-4810-90C3-3F549A840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2A843-E3E8-4F89-8A6E-8B417810125A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A2AA-FF27-4FD9-BBFF-B348356FC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83B8BF-9420-49B9-BFB1-7A1AA9A29198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09ABAC-5F9A-4916-939B-D3B5380E9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3"/>
          <p:cNvSpPr>
            <a:spLocks noChangeArrowheads="1"/>
          </p:cNvSpPr>
          <p:nvPr/>
        </p:nvSpPr>
        <p:spPr bwMode="auto">
          <a:xfrm>
            <a:off x="0" y="26035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образовательное учреждение «Детский сад №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1400">
                <a:latin typeface="Times New Roman" pitchFamily="18" charset="0"/>
              </a:rPr>
              <a:t>»</a:t>
            </a:r>
            <a:endParaRPr lang="ru-RU"/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331913" y="1773238"/>
            <a:ext cx="66246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Режим дня и его значение в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дошкольном возрасте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5292725" y="4941888"/>
            <a:ext cx="3671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             Выполнила воспитатель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             Воробьева Ольга Валерьевна</a:t>
            </a: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3203575" y="6021388"/>
            <a:ext cx="2376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г. Ярославль</a:t>
            </a:r>
          </a:p>
        </p:txBody>
      </p:sp>
      <p:pic>
        <p:nvPicPr>
          <p:cNvPr id="13317" name="Рисунок 7" descr="книги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611188" y="4221163"/>
            <a:ext cx="242887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3305175" y="333375"/>
            <a:ext cx="2393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Cambria" pitchFamily="18" charset="0"/>
              </a:rPr>
              <a:t>Гибкий режим</a:t>
            </a: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0" y="3573463"/>
            <a:ext cx="914400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i="1">
                <a:latin typeface="Cambria" pitchFamily="18" charset="0"/>
              </a:rPr>
              <a:t> </a:t>
            </a:r>
            <a:r>
              <a:rPr lang="ru-RU" sz="2000" i="1">
                <a:latin typeface="Cambria" pitchFamily="18" charset="0"/>
              </a:rPr>
              <a:t>Динамичный режим для детей</a:t>
            </a:r>
          </a:p>
          <a:p>
            <a:pPr algn="ctr">
              <a:lnSpc>
                <a:spcPct val="150000"/>
              </a:lnSpc>
            </a:pPr>
            <a:r>
              <a:rPr lang="ru-RU" sz="2000" i="1">
                <a:latin typeface="Cambria" pitchFamily="18" charset="0"/>
              </a:rPr>
              <a:t> Гибкий график работы воспитателей,  </a:t>
            </a:r>
          </a:p>
          <a:p>
            <a:pPr algn="ctr">
              <a:lnSpc>
                <a:spcPct val="150000"/>
              </a:lnSpc>
            </a:pPr>
            <a:r>
              <a:rPr lang="ru-RU" sz="2000" i="1">
                <a:latin typeface="Cambria" pitchFamily="18" charset="0"/>
              </a:rPr>
              <a:t>    специалистов и всего  обслуживающего персонала</a:t>
            </a:r>
          </a:p>
          <a:p>
            <a:pPr algn="ctr">
              <a:lnSpc>
                <a:spcPct val="150000"/>
              </a:lnSpc>
            </a:pPr>
            <a:r>
              <a:rPr lang="ru-RU" sz="2000" i="1">
                <a:latin typeface="Cambria" pitchFamily="18" charset="0"/>
              </a:rPr>
              <a:t> Разная длительность пребывания детей в группе</a:t>
            </a:r>
            <a:endParaRPr lang="ru-RU" i="1">
              <a:latin typeface="Cambria" pitchFamily="18" charset="0"/>
            </a:endParaRP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0" y="901700"/>
            <a:ext cx="9144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>
                <a:latin typeface="Cambria" pitchFamily="18" charset="0"/>
                <a:ea typeface="Calibri" pitchFamily="34" charset="0"/>
                <a:cs typeface="Times New Roman" pitchFamily="18" charset="0"/>
              </a:rPr>
              <a:t>«Гибкий режим» </a:t>
            </a:r>
            <a:r>
              <a:rPr lang="ru-RU" sz="2000" i="1">
                <a:latin typeface="Cambria" pitchFamily="18" charset="0"/>
                <a:ea typeface="Calibri" pitchFamily="34" charset="0"/>
                <a:cs typeface="Times New Roman" pitchFamily="18" charset="0"/>
              </a:rPr>
              <a:t>- вариативный, разработанный на основе системы быстрого реагирования на внезапно изменившуюся ситуацию, но при этом неизменными остаются основные его компоненты (дневной сон, бодрствование,  интервалы между приемами пищи, ночной сон,  общее время прогулок).</a:t>
            </a:r>
            <a:endParaRPr lang="ru-RU" sz="3600" i="1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1476375" y="3068638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latin typeface="Cambria" pitchFamily="18" charset="0"/>
                <a:ea typeface="Calibri" pitchFamily="34" charset="0"/>
                <a:cs typeface="Times New Roman" pitchFamily="18" charset="0"/>
              </a:rPr>
              <a:t>Основные аспекты гибкого режима:</a:t>
            </a:r>
            <a:endParaRPr lang="ru-RU" sz="3600" i="1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6629" name="Рисунок 5" descr="b8b3de6cb72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411413" y="5876925"/>
            <a:ext cx="48974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3" descr="b8b3de6cb72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411413" y="5876925"/>
            <a:ext cx="48974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333375"/>
            <a:ext cx="9144000" cy="62468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latin typeface="Cambria" pitchFamily="18" charset="0"/>
                <a:cs typeface="+mn-cs"/>
              </a:rPr>
              <a:t>Подвижное в неподвижном» </a:t>
            </a:r>
            <a:r>
              <a:rPr lang="ru-RU" sz="2000" dirty="0">
                <a:latin typeface="Cambria" pitchFamily="18" charset="0"/>
                <a:cs typeface="+mn-cs"/>
              </a:rPr>
              <a:t>– </a:t>
            </a:r>
            <a:r>
              <a:rPr lang="ru-RU" sz="2000" i="1" dirty="0">
                <a:latin typeface="Cambria" pitchFamily="18" charset="0"/>
                <a:cs typeface="+mn-cs"/>
              </a:rPr>
              <a:t>распределение деятельности детей  в зависимости от решаемых задач, погодных условий, объёма  и сложности  предлагаемого детям обучающего материала.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Cambria" pitchFamily="18" charset="0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latin typeface="Cambria" pitchFamily="18" charset="0"/>
                <a:cs typeface="+mn-cs"/>
              </a:rPr>
              <a:t>Свободное</a:t>
            </a:r>
            <a:r>
              <a:rPr lang="ru-RU" sz="2000" dirty="0">
                <a:latin typeface="Cambria" pitchFamily="18" charset="0"/>
                <a:cs typeface="+mn-cs"/>
              </a:rPr>
              <a:t> </a:t>
            </a:r>
            <a:r>
              <a:rPr lang="ru-RU" sz="2000" i="1" dirty="0">
                <a:latin typeface="Cambria" pitchFamily="18" charset="0"/>
                <a:cs typeface="+mn-cs"/>
              </a:rPr>
              <a:t>посещение детьми детского сада по желанию родителей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Cambria" pitchFamily="18" charset="0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latin typeface="Cambria" pitchFamily="18" charset="0"/>
                <a:cs typeface="+mn-cs"/>
              </a:rPr>
              <a:t>«Мы хорошо» </a:t>
            </a:r>
            <a:r>
              <a:rPr lang="ru-RU" sz="2000" i="1" dirty="0">
                <a:latin typeface="Cambria" pitchFamily="18" charset="0"/>
                <a:cs typeface="+mn-cs"/>
              </a:rPr>
              <a:t>– создание комфортного режима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Cambria" pitchFamily="18" charset="0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latin typeface="Cambria" pitchFamily="18" charset="0"/>
                <a:cs typeface="+mn-cs"/>
              </a:rPr>
              <a:t>«Внимание ! Опасность!» </a:t>
            </a:r>
            <a:r>
              <a:rPr lang="ru-RU" sz="2000" dirty="0">
                <a:latin typeface="Cambria" pitchFamily="18" charset="0"/>
                <a:cs typeface="+mn-cs"/>
              </a:rPr>
              <a:t>– </a:t>
            </a:r>
            <a:r>
              <a:rPr lang="ru-RU" sz="2000" i="1" dirty="0">
                <a:latin typeface="Cambria" pitchFamily="18" charset="0"/>
                <a:cs typeface="+mn-cs"/>
              </a:rPr>
              <a:t>организация жизни детей в дни карантина, во время других неблагоприятных периодов.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Cambria" pitchFamily="18" charset="0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latin typeface="Cambria" pitchFamily="18" charset="0"/>
                <a:cs typeface="+mn-cs"/>
              </a:rPr>
              <a:t>« Мы одни» – </a:t>
            </a:r>
            <a:r>
              <a:rPr lang="ru-RU" sz="2000" i="1" dirty="0">
                <a:latin typeface="Cambria" pitchFamily="18" charset="0"/>
                <a:cs typeface="+mn-cs"/>
              </a:rPr>
              <a:t>организация жизни  детей  в группе в отсутствие, например, няни.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Cambria" pitchFamily="18" charset="0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latin typeface="Cambria" pitchFamily="18" charset="0"/>
                <a:cs typeface="+mn-cs"/>
              </a:rPr>
              <a:t>«Каникулы»  </a:t>
            </a:r>
            <a:r>
              <a:rPr lang="ru-RU" sz="2000" i="1" dirty="0">
                <a:latin typeface="Cambria" pitchFamily="18" charset="0"/>
                <a:cs typeface="+mn-cs"/>
              </a:rPr>
              <a:t>организация жизни детей в определённые временные периоды. Способствующие снятию накопившей усталости и предупреждению «энергетических кризисов».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Cambria" pitchFamily="18" charset="0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latin typeface="Cambria" pitchFamily="18" charset="0"/>
                <a:cs typeface="+mn-cs"/>
              </a:rPr>
              <a:t>Гибкий график</a:t>
            </a:r>
            <a:r>
              <a:rPr lang="ru-RU" sz="2000" dirty="0">
                <a:latin typeface="Cambria" pitchFamily="18" charset="0"/>
                <a:cs typeface="+mn-cs"/>
              </a:rPr>
              <a:t> работы сотрудников и администрации</a:t>
            </a:r>
            <a:endParaRPr lang="ru-RU" dirty="0">
              <a:latin typeface="Cambria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Cambria" pitchFamily="18" charset="0"/>
              <a:cs typeface="+mn-cs"/>
            </a:endParaRP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1835150" y="0"/>
            <a:ext cx="5400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latin typeface="Cambria" pitchFamily="18" charset="0"/>
              </a:rPr>
              <a:t>Варианты гибкого режима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"/>
          <p:cNvSpPr txBox="1">
            <a:spLocks noChangeArrowheads="1"/>
          </p:cNvSpPr>
          <p:nvPr/>
        </p:nvSpPr>
        <p:spPr bwMode="auto">
          <a:xfrm>
            <a:off x="2268538" y="404813"/>
            <a:ext cx="4391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mbria" pitchFamily="18" charset="0"/>
              </a:rPr>
              <a:t>Заключение</a:t>
            </a:r>
          </a:p>
        </p:txBody>
      </p:sp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0" y="1090613"/>
            <a:ext cx="9144000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>
                <a:latin typeface="Cambria" pitchFamily="18" charset="0"/>
                <a:cs typeface="Times New Roman" pitchFamily="18" charset="0"/>
              </a:rPr>
              <a:t>Выполнение режима благотворно влияет на нервную систему ребенка, обеспечивает нормальное функционирование всех его органов и оказывает большое значение для развития умственных способностей детей. Дети, живущие по строгому режиму любознательны, активны на занятиях и в повседневной жизни. Они растут организованными, дисциплинированными, послушными и самостоятельными. Точное выполнение режима дня способствует формированию культурно - гигиенических навыков воспитывает у детей чувство времени,  они начинают его ценить. </a:t>
            </a:r>
            <a:endParaRPr lang="ru-RU" sz="2800" i="1">
              <a:latin typeface="Cambria" pitchFamily="18" charset="0"/>
            </a:endParaRPr>
          </a:p>
        </p:txBody>
      </p:sp>
      <p:pic>
        <p:nvPicPr>
          <p:cNvPr id="28675" name="Рисунок 3" descr="b8b3de6cb72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700338" y="5516563"/>
            <a:ext cx="41751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395288" y="908050"/>
            <a:ext cx="8748712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Cambria" pitchFamily="18" charset="0"/>
              </a:rPr>
              <a:t>Литература:</a:t>
            </a:r>
          </a:p>
          <a:p>
            <a:pPr algn="ctr"/>
            <a:endParaRPr lang="ru-RU" sz="2400" b="1" i="1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i="1">
                <a:latin typeface="Cambria" pitchFamily="18" charset="0"/>
              </a:rPr>
              <a:t>«Программа «От рождения до школы» - Н.  Е. Вераксы,  Т. С. Комаровой ,         М. А. Васильевой.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i="1">
                <a:latin typeface="Cambria" pitchFamily="18" charset="0"/>
              </a:rPr>
              <a:t>- М.: МОЗАИКА-СИНТЕЗ, 2010.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i="1">
                <a:latin typeface="Cambria" pitchFamily="18" charset="0"/>
              </a:rPr>
              <a:t> «Инновационные технологии  в методической работе ДОУ»  -  Л. В. Шмонина, О И Зайцева – Волгоград: Учитель, 2011.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i="1">
              <a:latin typeface="Cambria" pitchFamily="18" charset="0"/>
            </a:endParaRPr>
          </a:p>
        </p:txBody>
      </p:sp>
      <p:pic>
        <p:nvPicPr>
          <p:cNvPr id="29698" name="Рисунок 2" descr="b8b3de6cb72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492500" y="5516563"/>
            <a:ext cx="31670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71550" y="1484313"/>
            <a:ext cx="727233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514350" algn="l"/>
              </a:tabLst>
            </a:pPr>
            <a:r>
              <a:rPr lang="ru-RU" sz="2800" i="1">
                <a:latin typeface="Cambria" pitchFamily="18" charset="0"/>
                <a:cs typeface="Times New Roman" pitchFamily="18" charset="0"/>
              </a:rPr>
              <a:t>«Режим – это средство воспитания; правильный режим должен отличаться определённостью, точностью и не допускать исключений». </a:t>
            </a:r>
          </a:p>
          <a:p>
            <a:pPr algn="r">
              <a:tabLst>
                <a:tab pos="514350" algn="l"/>
              </a:tabLst>
            </a:pPr>
            <a:r>
              <a:rPr lang="ru-RU" sz="3200" b="1" i="1">
                <a:latin typeface="Cambria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400" i="1">
                <a:latin typeface="Cambria" pitchFamily="18" charset="0"/>
                <a:cs typeface="Times New Roman" pitchFamily="18" charset="0"/>
              </a:rPr>
              <a:t>А. С. Макаренко</a:t>
            </a:r>
            <a:endParaRPr lang="ru-RU" sz="3600" i="1">
              <a:latin typeface="Cambria" pitchFamily="18" charset="0"/>
            </a:endParaRPr>
          </a:p>
        </p:txBody>
      </p:sp>
      <p:pic>
        <p:nvPicPr>
          <p:cNvPr id="14338" name="Рисунок 2" descr="b8b3de6cb72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771775" y="5732463"/>
            <a:ext cx="41767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5"/>
          <p:cNvSpPr>
            <a:spLocks noChangeArrowheads="1"/>
          </p:cNvSpPr>
          <p:nvPr/>
        </p:nvSpPr>
        <p:spPr bwMode="auto">
          <a:xfrm>
            <a:off x="5003800" y="404813"/>
            <a:ext cx="3671888" cy="556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i="1">
                <a:latin typeface="Cambria" pitchFamily="18" charset="0"/>
              </a:rPr>
              <a:t>Режим дня - это научно обоснованный распорядок жизни в течение суток, предусматривающий рациональное распределение времени и последовательность  различных видов деятельности и отдыха</a:t>
            </a:r>
          </a:p>
        </p:txBody>
      </p:sp>
      <p:pic>
        <p:nvPicPr>
          <p:cNvPr id="5" name="Picture 2" descr="http://www.vseshkolam.ru/assets/art/icons/icon_19_vi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 l="26565" r="27569"/>
          <a:stretch>
            <a:fillRect/>
          </a:stretch>
        </p:blipFill>
        <p:spPr bwMode="auto">
          <a:xfrm>
            <a:off x="251520" y="548680"/>
            <a:ext cx="4211960" cy="5760640"/>
          </a:xfrm>
          <a:prstGeom prst="roundRect">
            <a:avLst/>
          </a:prstGeom>
          <a:noFill/>
          <a:ln w="28575">
            <a:solidFill>
              <a:srgbClr val="008000"/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24300" y="333375"/>
            <a:ext cx="4572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61950" algn="ctr"/>
            <a:r>
              <a:rPr lang="ru-RU" sz="2400" i="1">
                <a:latin typeface="Cambria" pitchFamily="18" charset="0"/>
                <a:ea typeface="Times New Roman" pitchFamily="18" charset="0"/>
                <a:cs typeface="Courier New" pitchFamily="49" charset="0"/>
              </a:rPr>
              <a:t>Нарушение режима отрицательно сказывается </a:t>
            </a:r>
          </a:p>
          <a:p>
            <a:pPr indent="361950" algn="ctr"/>
            <a:r>
              <a:rPr lang="ru-RU" sz="2400" i="1">
                <a:latin typeface="Cambria" pitchFamily="18" charset="0"/>
                <a:ea typeface="Times New Roman" pitchFamily="18" charset="0"/>
                <a:cs typeface="Courier New" pitchFamily="49" charset="0"/>
              </a:rPr>
              <a:t>на нервной системе и поведении детей: </a:t>
            </a:r>
          </a:p>
          <a:p>
            <a:pPr indent="361950" algn="ctr"/>
            <a:r>
              <a:rPr lang="ru-RU" sz="2400" i="1">
                <a:latin typeface="Cambria" pitchFamily="18" charset="0"/>
                <a:ea typeface="Times New Roman" pitchFamily="18" charset="0"/>
                <a:cs typeface="Courier New" pitchFamily="49" charset="0"/>
              </a:rPr>
              <a:t>они становятся </a:t>
            </a:r>
          </a:p>
          <a:p>
            <a:pPr indent="361950" algn="ctr"/>
            <a:r>
              <a:rPr lang="ru-RU" sz="2400" i="1">
                <a:latin typeface="Cambria" pitchFamily="18" charset="0"/>
                <a:ea typeface="Times New Roman" pitchFamily="18" charset="0"/>
                <a:cs typeface="Courier New" pitchFamily="49" charset="0"/>
              </a:rPr>
              <a:t>вялыми или,  наоборот,  возбужденными, начинают капризничать, теряют аппетит, плохо засыпают и спят беспокойно.</a:t>
            </a:r>
            <a:endParaRPr lang="ru-RU" sz="3600" i="1">
              <a:latin typeface="Cambria" pitchFamily="18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" name="Рисунок 2" descr="i (4).jpg"/>
          <p:cNvPicPr/>
          <p:nvPr/>
        </p:nvPicPr>
        <p:blipFill>
          <a:blip r:embed="rId2" cstate="print">
            <a:lum bright="-10000" contrast="40000"/>
          </a:blip>
          <a:stretch>
            <a:fillRect/>
          </a:stretch>
        </p:blipFill>
        <p:spPr>
          <a:xfrm>
            <a:off x="2483768" y="4077072"/>
            <a:ext cx="2808312" cy="2016224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утомлен.jpg"/>
          <p:cNvPicPr/>
          <p:nvPr/>
        </p:nvPicPr>
        <p:blipFill>
          <a:blip r:embed="rId3" cstate="print">
            <a:lum bright="-40000" contrast="40000"/>
          </a:blip>
          <a:stretch>
            <a:fillRect/>
          </a:stretch>
        </p:blipFill>
        <p:spPr>
          <a:xfrm>
            <a:off x="1115616" y="2132856"/>
            <a:ext cx="2448272" cy="1728192"/>
          </a:xfrm>
          <a:prstGeom prst="round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i (3).jpg"/>
          <p:cNvPicPr/>
          <p:nvPr/>
        </p:nvPicPr>
        <p:blipFill>
          <a:blip r:embed="rId4" cstate="print">
            <a:lum bright="-10000" contrast="40000"/>
          </a:blip>
          <a:stretch>
            <a:fillRect/>
          </a:stretch>
        </p:blipFill>
        <p:spPr>
          <a:xfrm>
            <a:off x="6012160" y="4581128"/>
            <a:ext cx="2880320" cy="2016224"/>
          </a:xfrm>
          <a:prstGeom prst="roundRect">
            <a:avLst/>
          </a:prstGeom>
          <a:ln w="12700">
            <a:solidFill>
              <a:schemeClr val="accent2">
                <a:lumMod val="50000"/>
              </a:schemeClr>
            </a:solidFill>
          </a:ln>
          <a:effectLst>
            <a:softEdge rad="112500"/>
          </a:effectLst>
        </p:spPr>
      </p:pic>
      <p:pic>
        <p:nvPicPr>
          <p:cNvPr id="26626" name="Picture 2" descr="http://beritacyber.com/wp-content/uploads/2012/06/menangis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323528" y="260648"/>
            <a:ext cx="2448272" cy="1656184"/>
          </a:xfrm>
          <a:prstGeom prst="round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9" descr="b8b3de6cb72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411413" y="6021388"/>
            <a:ext cx="4464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4"/>
          <p:cNvSpPr txBox="1">
            <a:spLocks noChangeArrowheads="1"/>
          </p:cNvSpPr>
          <p:nvPr/>
        </p:nvSpPr>
        <p:spPr bwMode="auto">
          <a:xfrm flipH="1">
            <a:off x="395288" y="0"/>
            <a:ext cx="813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mbria" pitchFamily="18" charset="0"/>
              </a:rPr>
              <a:t>Основные требование к режиму</a:t>
            </a: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250825" y="213360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 eaLnBrk="0" hangingPunct="0"/>
            <a:r>
              <a:rPr lang="ru-RU" sz="2000" b="1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Р</a:t>
            </a:r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ациональное распределение и чередование сна, кормления и </a:t>
            </a:r>
          </a:p>
          <a:p>
            <a:pPr lvl="1" algn="ctr" eaLnBrk="0" hangingPunct="0"/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    бодрствования</a:t>
            </a:r>
          </a:p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беспечение необходимого количества часов дневного сна,  а также</a:t>
            </a:r>
          </a:p>
          <a:p>
            <a:pPr algn="ctr" eaLnBrk="0" hangingPunct="0"/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       суточного количества часов сна (в зависимости от возраста);</a:t>
            </a:r>
          </a:p>
          <a:p>
            <a:pPr algn="ctr" eaLnBrk="0" hangingPunct="0"/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     </a:t>
            </a:r>
            <a:r>
              <a:rPr lang="ru-RU" sz="2000" b="1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С</a:t>
            </a:r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облюдение между кормлениями  интервалов, соответствующих возрасту   детей.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179388" y="404813"/>
            <a:ext cx="8964612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Cambria" pitchFamily="18" charset="0"/>
                <a:cs typeface="Times New Roman" pitchFamily="18" charset="0"/>
              </a:rPr>
              <a:t>  </a:t>
            </a:r>
            <a:r>
              <a:rPr lang="ru-RU" sz="2000" b="1">
                <a:latin typeface="Cambria" pitchFamily="18" charset="0"/>
                <a:cs typeface="Times New Roman" pitchFamily="18" charset="0"/>
              </a:rPr>
              <a:t>П</a:t>
            </a:r>
            <a:r>
              <a:rPr lang="ru-RU" sz="2000">
                <a:latin typeface="Cambria" pitchFamily="18" charset="0"/>
                <a:cs typeface="Times New Roman" pitchFamily="18" charset="0"/>
              </a:rPr>
              <a:t>ри выборе режима учитываются возрастные  особенности детей, часы и</a:t>
            </a:r>
          </a:p>
          <a:p>
            <a:pPr algn="ctr"/>
            <a:r>
              <a:rPr lang="ru-RU" sz="2000">
                <a:latin typeface="Cambria" pitchFamily="18" charset="0"/>
                <a:cs typeface="Times New Roman" pitchFamily="18" charset="0"/>
              </a:rPr>
              <a:t>дни  активности и работоспособности,   а  также  её снижение к концу</a:t>
            </a:r>
          </a:p>
          <a:p>
            <a:pPr algn="ctr"/>
            <a:r>
              <a:rPr lang="ru-RU" sz="2000">
                <a:latin typeface="Cambria" pitchFamily="18" charset="0"/>
                <a:cs typeface="Times New Roman" pitchFamily="18" charset="0"/>
              </a:rPr>
              <a:t>     недели</a:t>
            </a:r>
          </a:p>
          <a:p>
            <a:pPr algn="ctr"/>
            <a:r>
              <a:rPr lang="ru-RU" sz="2000" b="1">
                <a:latin typeface="Cambria" pitchFamily="18" charset="0"/>
                <a:cs typeface="Times New Roman" pitchFamily="18" charset="0"/>
              </a:rPr>
              <a:t>П</a:t>
            </a:r>
            <a:r>
              <a:rPr lang="ru-RU" sz="2000">
                <a:latin typeface="Cambria" pitchFamily="18" charset="0"/>
                <a:cs typeface="Times New Roman" pitchFamily="18" charset="0"/>
              </a:rPr>
              <a:t>ереводить  из одного режима в другой  следует постепенно, при условии      физиологической готовности ребёнка к переходу</a:t>
            </a:r>
            <a:r>
              <a:rPr lang="ru-RU" sz="2400">
                <a:latin typeface="Cambr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0" y="48688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i="1">
                <a:latin typeface="Cambria" pitchFamily="18" charset="0"/>
              </a:rPr>
              <a:t> </a:t>
            </a:r>
            <a:r>
              <a:rPr lang="ru-RU" sz="2000" b="1">
                <a:latin typeface="Cambria" pitchFamily="18" charset="0"/>
              </a:rPr>
              <a:t>Н</a:t>
            </a:r>
            <a:r>
              <a:rPr lang="ru-RU" sz="2000">
                <a:latin typeface="Cambria" pitchFamily="18" charset="0"/>
              </a:rPr>
              <a:t>еобходимо учитывать состояние здоровья детей, уровень их психического</a:t>
            </a:r>
          </a:p>
          <a:p>
            <a:pPr algn="ctr">
              <a:lnSpc>
                <a:spcPct val="150000"/>
              </a:lnSpc>
            </a:pPr>
            <a:r>
              <a:rPr lang="ru-RU" sz="2000">
                <a:latin typeface="Cambria" pitchFamily="18" charset="0"/>
              </a:rPr>
              <a:t>      развития. </a:t>
            </a:r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2051050" y="4192588"/>
            <a:ext cx="54371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Cambria" pitchFamily="18" charset="0"/>
                <a:cs typeface="Times New Roman" pitchFamily="18" charset="0"/>
              </a:rPr>
              <a:t>П</a:t>
            </a:r>
            <a:r>
              <a:rPr lang="ru-RU" sz="2000">
                <a:latin typeface="Cambria" pitchFamily="18" charset="0"/>
                <a:cs typeface="Times New Roman" pitchFamily="18" charset="0"/>
              </a:rPr>
              <a:t>остоянство режима, время года</a:t>
            </a:r>
            <a:endParaRPr lang="ru-RU" sz="2000">
              <a:latin typeface="Cambr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b8b3de6cb72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700338" y="6021388"/>
            <a:ext cx="4175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mbria" pitchFamily="18" charset="0"/>
                <a:cs typeface="Times New Roman" pitchFamily="18" charset="0"/>
              </a:rPr>
              <a:t>Организация режимных процессов  </a:t>
            </a:r>
            <a:r>
              <a:rPr lang="ru-RU" sz="2000" b="1" i="1">
                <a:latin typeface="Cambria" pitchFamily="18" charset="0"/>
                <a:cs typeface="Times New Roman" pitchFamily="18" charset="0"/>
              </a:rPr>
              <a:t>Правила</a:t>
            </a:r>
            <a:endParaRPr lang="ru-RU" b="1" i="1">
              <a:latin typeface="Cambria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Cambria" pitchFamily="18" charset="0"/>
                <a:cs typeface="Times New Roman" pitchFamily="18" charset="0"/>
              </a:rPr>
              <a:t>Полное и своевременное удовлетворение всех органических</a:t>
            </a:r>
          </a:p>
          <a:p>
            <a:pPr algn="ctr">
              <a:lnSpc>
                <a:spcPct val="150000"/>
              </a:lnSpc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    потребностей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Тщательный  гигиенический уход, обеспечение частоты тела, одежды,  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Привлечение детей к посильному участию в режимных процессах,</a:t>
            </a:r>
          </a:p>
          <a:p>
            <a:pPr algn="ctr">
              <a:lnSpc>
                <a:spcPct val="150000"/>
              </a:lnSpc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    поощрение самостоятельности и активности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Формирование культурно –  гигиенических навыков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Эмоциональное общение в ходе выполнения режимных процессов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Учет потребностей детей, индивидуальных особенностей каждого</a:t>
            </a:r>
          </a:p>
          <a:p>
            <a:pPr algn="ctr">
              <a:lnSpc>
                <a:spcPct val="150000"/>
              </a:lnSpc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      ребенка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Спокойный доброжелательный тон обращения, бережное отношение к</a:t>
            </a:r>
          </a:p>
          <a:p>
            <a:pPr algn="ctr">
              <a:lnSpc>
                <a:spcPct val="150000"/>
              </a:lnSpc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     ребёнку, устранение долгих ожиданий, так как аппетит и сон малышей</a:t>
            </a:r>
          </a:p>
          <a:p>
            <a:pPr algn="ctr">
              <a:lnSpc>
                <a:spcPct val="150000"/>
              </a:lnSpc>
            </a:pPr>
            <a:r>
              <a:rPr lang="ru-RU" sz="2000">
                <a:latin typeface="Cambria" pitchFamily="18" charset="0"/>
                <a:cs typeface="Times New Roman" pitchFamily="18" charset="0"/>
              </a:rPr>
              <a:t>       прямо зависит от состояния их нервной системы</a:t>
            </a:r>
          </a:p>
          <a:p>
            <a:pPr algn="ctr"/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323850" y="404813"/>
            <a:ext cx="85693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>
                <a:latin typeface="Cambria" pitchFamily="18" charset="0"/>
              </a:rPr>
              <a:t/>
            </a:r>
            <a:br>
              <a:rPr lang="ru-RU" sz="2000">
                <a:latin typeface="Cambria" pitchFamily="18" charset="0"/>
              </a:rPr>
            </a:br>
            <a:r>
              <a:rPr lang="ru-RU" sz="2000">
                <a:latin typeface="Cambria" pitchFamily="18" charset="0"/>
              </a:rPr>
              <a:t>Дети получают питание 4—5 раз в день.  Первая еда дается через полчаса, либо не позднее чем через час после пробуждения ребенка, а последняя — часа за полтора до сна. </a:t>
            </a:r>
            <a:br>
              <a:rPr lang="ru-RU" sz="2000">
                <a:latin typeface="Cambria" pitchFamily="18" charset="0"/>
              </a:rPr>
            </a:br>
            <a:r>
              <a:rPr lang="ru-RU" sz="2000">
                <a:latin typeface="Cambria" pitchFamily="18" charset="0"/>
              </a:rPr>
              <a:t>Между приемами пищи должны быть установлены промежутки в 3—4 часа, их надо строго соблюдать. </a:t>
            </a:r>
            <a:br>
              <a:rPr lang="ru-RU" sz="2000">
                <a:latin typeface="Cambria" pitchFamily="18" charset="0"/>
              </a:rPr>
            </a:br>
            <a:r>
              <a:rPr lang="ru-RU" sz="2000">
                <a:latin typeface="Cambria" pitchFamily="18" charset="0"/>
              </a:rPr>
              <a:t>Наиболее сытная еда дается в обед, менее сытная — на ужин</a:t>
            </a:r>
          </a:p>
        </p:txBody>
      </p:sp>
      <p:pic>
        <p:nvPicPr>
          <p:cNvPr id="3" name="Picture 2" descr="http://img2.vashgorod.ru/uploads/images/news/t5/f15868.jpg"/>
          <p:cNvPicPr>
            <a:picLocks noChangeAspect="1" noChangeArrowheads="1"/>
          </p:cNvPicPr>
          <p:nvPr/>
        </p:nvPicPr>
        <p:blipFill>
          <a:blip r:embed="rId2" cstate="print">
            <a:lum bright="10000" contrast="40000"/>
          </a:blip>
          <a:srcRect/>
          <a:stretch>
            <a:fillRect/>
          </a:stretch>
        </p:blipFill>
        <p:spPr bwMode="auto">
          <a:xfrm>
            <a:off x="2339752" y="3861048"/>
            <a:ext cx="4608512" cy="2728392"/>
          </a:xfrm>
          <a:prstGeom prst="roundRect">
            <a:avLst/>
          </a:prstGeom>
          <a:noFill/>
        </p:spPr>
      </p:pic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1547813" y="549275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latin typeface="Cambria" pitchFamily="18" charset="0"/>
              </a:rPr>
              <a:t>Приём пищи</a:t>
            </a:r>
            <a:endParaRPr lang="ru-RU" sz="2000" i="1">
              <a:latin typeface="Calibri" pitchFamily="34" charset="0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2051050" y="188913"/>
            <a:ext cx="5400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ОСНОВНЫЕ КОМПОНЕНТЫ РЕЖИМА ДНЯ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>
                <a:latin typeface="Cambria" pitchFamily="18" charset="0"/>
              </a:rPr>
              <a:t>Бодрствование </a:t>
            </a:r>
            <a:r>
              <a:rPr lang="ru-RU" sz="2400">
                <a:latin typeface="Cambria" pitchFamily="18" charset="0"/>
              </a:rPr>
              <a:t>— </a:t>
            </a:r>
            <a:r>
              <a:rPr lang="ru-RU" sz="2000">
                <a:latin typeface="Cambria" pitchFamily="18" charset="0"/>
              </a:rPr>
              <a:t>самостоятельная деятельность детей, на фоне которой взрослый организует необходимые режимные процессы, прогулки, игры.</a:t>
            </a:r>
          </a:p>
          <a:p>
            <a:pPr algn="just">
              <a:lnSpc>
                <a:spcPct val="150000"/>
              </a:lnSpc>
            </a:pPr>
            <a:r>
              <a:rPr lang="ru-RU" sz="2000" b="1">
                <a:latin typeface="Cambria" pitchFamily="18" charset="0"/>
              </a:rPr>
              <a:t>                Задача  педагога  при организации бодрствования детей: </a:t>
            </a:r>
            <a:endParaRPr lang="ru-RU" sz="1600" b="1">
              <a:latin typeface="Calibri" pitchFamily="34" charset="0"/>
            </a:endParaRPr>
          </a:p>
        </p:txBody>
      </p:sp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1844675"/>
            <a:ext cx="9144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  <a:p>
            <a:pPr algn="ctr" eaLnBrk="0" hangingPunct="0">
              <a:buFont typeface="Wingdings" pitchFamily="2" charset="2"/>
              <a:buChar char="Ø"/>
            </a:pPr>
            <a:r>
              <a:rPr lang="ru-RU" sz="2000" i="1">
                <a:solidFill>
                  <a:srgbClr val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Окружающая обстановка должна быть интересна малышам,</a:t>
            </a:r>
          </a:p>
          <a:p>
            <a:pPr algn="ctr" eaLnBrk="0" hangingPunct="0"/>
            <a:r>
              <a:rPr lang="ru-RU" sz="2000">
                <a:solidFill>
                  <a:srgbClr val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      соответствовать уровню их развития;</a:t>
            </a:r>
          </a:p>
          <a:p>
            <a:pPr algn="ctr" eaLnBrk="0" hangingPunct="0">
              <a:buFont typeface="Wingdings" pitchFamily="2" charset="2"/>
              <a:buChar char="Ø"/>
            </a:pPr>
            <a:endParaRPr lang="ru-RU" sz="2000">
              <a:solidFill>
                <a:srgbClr val="000000"/>
              </a:solidFill>
              <a:latin typeface="Cambria" pitchFamily="18" charset="0"/>
              <a:ea typeface="Cambria Math" pitchFamily="18" charset="0"/>
              <a:cs typeface="Times New Roman" pitchFamily="18" charset="0"/>
            </a:endParaRPr>
          </a:p>
          <a:p>
            <a:pPr algn="ctr" eaLnBrk="0" hangingPunct="0">
              <a:buFont typeface="Wingdings" pitchFamily="2" charset="2"/>
              <a:buChar char="Ø"/>
            </a:pPr>
            <a:r>
              <a:rPr lang="ru-RU" sz="2000">
                <a:solidFill>
                  <a:srgbClr val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 Дети должны иметь достаточный простор для двигательной</a:t>
            </a:r>
          </a:p>
          <a:p>
            <a:pPr algn="ctr" eaLnBrk="0" hangingPunct="0"/>
            <a:r>
              <a:rPr lang="ru-RU" sz="2000">
                <a:solidFill>
                  <a:srgbClr val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     активности, разноплановой деятельности;</a:t>
            </a:r>
          </a:p>
          <a:p>
            <a:pPr algn="ctr" eaLnBrk="0" hangingPunct="0">
              <a:buFont typeface="Wingdings" pitchFamily="2" charset="2"/>
              <a:buChar char="Ø"/>
            </a:pPr>
            <a:endParaRPr lang="ru-RU" sz="2000">
              <a:solidFill>
                <a:srgbClr val="000000"/>
              </a:solidFill>
              <a:latin typeface="Cambria" pitchFamily="18" charset="0"/>
              <a:ea typeface="Cambria Math" pitchFamily="18" charset="0"/>
              <a:cs typeface="Times New Roman" pitchFamily="18" charset="0"/>
            </a:endParaRPr>
          </a:p>
          <a:p>
            <a:pPr algn="ctr" eaLnBrk="0" hangingPunct="0">
              <a:buFont typeface="Wingdings" pitchFamily="2" charset="2"/>
              <a:buChar char="Ø"/>
            </a:pPr>
            <a:r>
              <a:rPr lang="ru-RU" sz="2000">
                <a:solidFill>
                  <a:srgbClr val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  Взрослый должен осуществлять педагогически грамотное и</a:t>
            </a:r>
          </a:p>
          <a:p>
            <a:pPr algn="ctr" eaLnBrk="0" hangingPunct="0"/>
            <a:r>
              <a:rPr lang="ru-RU" sz="2000">
                <a:solidFill>
                  <a:srgbClr val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      целенаправленное руководство деятельностью детей;</a:t>
            </a:r>
          </a:p>
          <a:p>
            <a:pPr algn="ctr" eaLnBrk="0" hangingPunct="0">
              <a:buFont typeface="Wingdings" pitchFamily="2" charset="2"/>
              <a:buChar char="Ø"/>
            </a:pPr>
            <a:endParaRPr lang="ru-RU" sz="2000">
              <a:solidFill>
                <a:srgbClr val="000000"/>
              </a:solidFill>
              <a:latin typeface="Cambria" pitchFamily="18" charset="0"/>
              <a:ea typeface="Cambria Math" pitchFamily="18" charset="0"/>
              <a:cs typeface="Times New Roman" pitchFamily="18" charset="0"/>
            </a:endParaRPr>
          </a:p>
          <a:p>
            <a:pPr algn="ctr" eaLnBrk="0" hangingPunct="0">
              <a:buFont typeface="Wingdings" pitchFamily="2" charset="2"/>
              <a:buChar char="Ø"/>
            </a:pPr>
            <a:r>
              <a:rPr lang="ru-RU" sz="2000">
                <a:solidFill>
                  <a:srgbClr val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 Малыши должны постоянно ощущать чувство защищенности,</a:t>
            </a:r>
          </a:p>
          <a:p>
            <a:pPr algn="ctr" eaLnBrk="0" hangingPunct="0"/>
            <a:r>
              <a:rPr lang="ru-RU" sz="2000">
                <a:solidFill>
                  <a:srgbClr val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        уверенности в хорошем отношении к себе со стороны воспитателя.</a:t>
            </a:r>
            <a:endParaRPr lang="ru-RU" sz="2000">
              <a:latin typeface="Cambria" pitchFamily="18" charset="0"/>
            </a:endParaRPr>
          </a:p>
          <a:p>
            <a:pPr algn="ctr" eaLnBrk="0" hangingPunct="0">
              <a:buFont typeface="Wingdings" pitchFamily="2" charset="2"/>
              <a:buChar char="Ø"/>
            </a:pPr>
            <a:endParaRPr lang="ru-RU"/>
          </a:p>
        </p:txBody>
      </p:sp>
      <p:pic>
        <p:nvPicPr>
          <p:cNvPr id="20483" name="Рисунок 3" descr="b8b3de6cb72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987675" y="5949950"/>
            <a:ext cx="41052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850" y="230188"/>
            <a:ext cx="82438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Сон</a:t>
            </a:r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 — охранительная реакция организма от переутомления.</a:t>
            </a:r>
            <a:b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Сон восстанавливает работоспособность мозга и тела малыша, обеспечивает его активность во время бодрствования. Сон формируется с первых недель жизни младенца.</a:t>
            </a:r>
            <a:endParaRPr lang="ru-RU">
              <a:latin typeface="Cambria" pitchFamily="18" charset="0"/>
            </a:endParaRP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0" y="1628775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mbria" pitchFamily="18" charset="0"/>
              </a:rPr>
              <a:t>Правила при организации сна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latin typeface="Cambria" pitchFamily="18" charset="0"/>
              </a:rPr>
              <a:t>В момент подготовки ко сну обстановка должна быть спокойной, шумные</a:t>
            </a:r>
          </a:p>
          <a:p>
            <a:pPr algn="ctr">
              <a:lnSpc>
                <a:spcPct val="150000"/>
              </a:lnSpc>
            </a:pPr>
            <a:r>
              <a:rPr lang="ru-RU" sz="2000">
                <a:latin typeface="Cambria" pitchFamily="18" charset="0"/>
              </a:rPr>
              <a:t>      игры исключаются за 30 минут до сна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latin typeface="Cambria" pitchFamily="18" charset="0"/>
              </a:rPr>
              <a:t>Первыми за обеденный стол садятся дети с ослабленным здоровьем, чтобы       первыми лечь спать.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latin typeface="Cambria" pitchFamily="18" charset="0"/>
              </a:rPr>
              <a:t>Спальня перед сном проветривается со снижением температуры воздуха в</a:t>
            </a:r>
          </a:p>
          <a:p>
            <a:pPr algn="ctr">
              <a:lnSpc>
                <a:spcPct val="150000"/>
              </a:lnSpc>
            </a:pPr>
            <a:r>
              <a:rPr lang="ru-RU" sz="2000">
                <a:latin typeface="Cambria" pitchFamily="18" charset="0"/>
              </a:rPr>
              <a:t>     помещении на 3 – 5 градусов.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0" y="4941888"/>
            <a:ext cx="914400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Для быстрого засыпания детей рекомендуется  использовать элементы</a:t>
            </a:r>
          </a:p>
          <a:p>
            <a:pPr algn="ctr"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      рефлексотерапии и аутогенной тренировки.</a:t>
            </a:r>
            <a:endParaRPr lang="ru-RU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23556" name="Рисунок 5" descr="b8b3de6cb724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132138" y="6092825"/>
            <a:ext cx="39608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683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Calibri</vt:lpstr>
      <vt:lpstr>Arial</vt:lpstr>
      <vt:lpstr>Times New Roman</vt:lpstr>
      <vt:lpstr>Cambria</vt:lpstr>
      <vt:lpstr>Courier New</vt:lpstr>
      <vt:lpstr>Wingdings</vt:lpstr>
      <vt:lpstr>Cambria Math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Daniil</cp:lastModifiedBy>
  <cp:revision>137</cp:revision>
  <dcterms:created xsi:type="dcterms:W3CDTF">2014-02-09T19:36:05Z</dcterms:created>
  <dcterms:modified xsi:type="dcterms:W3CDTF">2017-03-13T15:43:59Z</dcterms:modified>
</cp:coreProperties>
</file>