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62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6" r:id="rId17"/>
    <p:sldId id="276" r:id="rId18"/>
    <p:sldId id="279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5F07E"/>
    <a:srgbClr val="E48A93"/>
    <a:srgbClr val="BFA4CA"/>
    <a:srgbClr val="94A5DA"/>
    <a:srgbClr val="8DCBE1"/>
    <a:srgbClr val="E8B286"/>
    <a:srgbClr val="CACD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83" d="100"/>
          <a:sy n="83" d="100"/>
        </p:scale>
        <p:origin x="-1464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A47A556-38CF-4D67-A0BC-4229521A95E0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789FF97-9D05-41C0-9497-A52A3280A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E2D2482-75A9-4F8E-9B4D-A43990C43DA2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9916605-5A07-4B19-BFDA-2FE570836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A45248F-A0F2-44C2-97D8-66F34C7F1B38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3A616D5-1CEF-4CC1-9A7C-F022B0A09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2A2B5F2-A93C-4E42-A231-6D43252E17D9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4C2564D-2C5F-4CCA-B9BC-7E32C609E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309D789-90FB-4C71-AE34-2E3C70F2BF06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2D28968-4606-4588-9BBF-C5D52EBF7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55231FC-6560-4214-A3EB-D81B06518516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0E9FD0D-ECD0-4260-B110-3BBED513F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96DDE65-442E-4EAC-82BE-7B8C02F54DE8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717D3CB-1E50-4644-A956-051008CA8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04C37BA-F8E5-4242-AC2A-297CA997BE72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25C229A-7A32-4347-9DB5-611CB1CD8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225F97E-2F7D-48BA-B5D1-97E3929842C7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4F4B40E-B349-4D60-8D6F-D6E01CC5E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22A0C3E-725A-437F-B1C7-044EB7B4A8E8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9F6BC5C-BAC8-4E85-B0EA-511CA6142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https://avatanplus.com/files/resources/original/5700bcbf48023153dae14b3f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1027" name="Picture 7" descr="D:\Лидия\шаблоны\Ольга Бор\Care Bears\облака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60575" y="1563688"/>
            <a:ext cx="4813300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Группа 1"/>
          <p:cNvGrpSpPr>
            <a:grpSpLocks/>
          </p:cNvGrpSpPr>
          <p:nvPr/>
        </p:nvGrpSpPr>
        <p:grpSpPr bwMode="auto">
          <a:xfrm>
            <a:off x="1187450" y="2133600"/>
            <a:ext cx="6715125" cy="3478213"/>
            <a:chOff x="597457" y="-170760"/>
            <a:chExt cx="7925152" cy="4578818"/>
          </a:xfrm>
        </p:grpSpPr>
        <p:sp>
          <p:nvSpPr>
            <p:cNvPr id="12292" name="Прямоугольник 4"/>
            <p:cNvSpPr>
              <a:spLocks noChangeArrowheads="1"/>
            </p:cNvSpPr>
            <p:nvPr/>
          </p:nvSpPr>
          <p:spPr bwMode="auto">
            <a:xfrm>
              <a:off x="597457" y="-170760"/>
              <a:ext cx="7925152" cy="48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>
                <a:solidFill>
                  <a:srgbClr val="77933C"/>
                </a:solidFill>
              </a:endParaRPr>
            </a:p>
          </p:txBody>
        </p:sp>
        <p:sp>
          <p:nvSpPr>
            <p:cNvPr id="12293" name="Прямоугольник 3"/>
            <p:cNvSpPr>
              <a:spLocks noChangeArrowheads="1"/>
            </p:cNvSpPr>
            <p:nvPr/>
          </p:nvSpPr>
          <p:spPr bwMode="auto">
            <a:xfrm>
              <a:off x="1365616" y="3885601"/>
              <a:ext cx="6491880" cy="522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2000">
                <a:solidFill>
                  <a:srgbClr val="77933C"/>
                </a:solidFill>
                <a:latin typeface="Monotype Corsiva" pitchFamily="66" charset="0"/>
              </a:endParaRPr>
            </a:p>
          </p:txBody>
        </p:sp>
      </p:grpSp>
      <p:sp>
        <p:nvSpPr>
          <p:cNvPr id="12290" name="Rectangle 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187450" y="981075"/>
            <a:ext cx="6697663" cy="504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400" smtClean="0">
                <a:latin typeface="Arial" charset="0"/>
              </a:rPr>
              <a:t>Муниципальное дошкольное образовательное учреждение</a:t>
            </a:r>
            <a:br>
              <a:rPr lang="ru-RU" sz="1400" smtClean="0">
                <a:latin typeface="Arial" charset="0"/>
              </a:rPr>
            </a:br>
            <a:r>
              <a:rPr lang="ru-RU" sz="1400" smtClean="0">
                <a:latin typeface="Arial" charset="0"/>
              </a:rPr>
              <a:t>«Детский сад № 19» г. Ярославль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58888" y="2492375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Arial" charset="0"/>
              </a:rPr>
              <a:t>Презентация основной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Arial" charset="0"/>
              </a:rPr>
              <a:t>образовательной программы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Arial" charset="0"/>
              </a:rPr>
              <a:t>муниципального дошкольного образовательного учреждения «Детский сад № 19»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981075"/>
            <a:ext cx="7561263" cy="5256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1600" b="1" smtClean="0"/>
              <a:t>	</a:t>
            </a:r>
          </a:p>
          <a:p>
            <a:pPr marL="0" indent="0" algn="just">
              <a:buFont typeface="Arial" charset="0"/>
              <a:buNone/>
            </a:pPr>
            <a:r>
              <a:rPr lang="ru-RU" sz="1600" b="1" smtClean="0"/>
              <a:t>	</a:t>
            </a:r>
          </a:p>
          <a:p>
            <a:pPr marL="0" indent="0" algn="just">
              <a:buFont typeface="Arial" charset="0"/>
              <a:buNone/>
            </a:pPr>
            <a:r>
              <a:rPr lang="ru-RU" sz="1600" b="1" smtClean="0"/>
              <a:t>	Основная образовательная программа МДОУ «Детский сад №19» </a:t>
            </a:r>
            <a:r>
              <a:rPr lang="ru-RU" sz="1600" smtClean="0"/>
              <a:t>обеспечивает разностороннее развитие детей от 1,5 до 7 лет с учетом их возрастных и индивидуальных особенностей по основным направлениям развития и образования детей (образовательным областям):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smtClean="0">
                <a:sym typeface="Wingdings" pitchFamily="2" charset="2"/>
              </a:rPr>
              <a:t>Социально-коммуникативное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smtClean="0">
                <a:sym typeface="Wingdings" pitchFamily="2" charset="2"/>
              </a:rPr>
              <a:t>Познавательное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smtClean="0">
                <a:sym typeface="Wingdings" pitchFamily="2" charset="2"/>
              </a:rPr>
              <a:t>Речевое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smtClean="0">
                <a:sym typeface="Wingdings" pitchFamily="2" charset="2"/>
              </a:rPr>
              <a:t>Художественно-эстетическое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1600" smtClean="0">
                <a:sym typeface="Wingdings" pitchFamily="2" charset="2"/>
              </a:rPr>
              <a:t>Физическое развитие.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smtClean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</a:pPr>
            <a:r>
              <a:rPr lang="ru-RU" sz="1600" smtClean="0">
                <a:sym typeface="Wingdings" pitchFamily="2" charset="2"/>
              </a:rPr>
              <a:t>                         Дошкольное учреждение осуществляет обучение и развитие, а также </a:t>
            </a:r>
          </a:p>
          <a:p>
            <a:pPr marL="0" indent="0" algn="just">
              <a:buFont typeface="Arial" charset="0"/>
              <a:buNone/>
            </a:pPr>
            <a:r>
              <a:rPr lang="ru-RU" sz="1600" smtClean="0">
                <a:sym typeface="Wingdings" pitchFamily="2" charset="2"/>
              </a:rPr>
              <a:t>                         коррекцию недостатков в речевом развитии детей дошкольного</a:t>
            </a:r>
          </a:p>
          <a:p>
            <a:pPr marL="0" indent="0" algn="just">
              <a:buFont typeface="Arial" charset="0"/>
              <a:buNone/>
            </a:pPr>
            <a:r>
              <a:rPr lang="ru-RU" sz="1600" smtClean="0">
                <a:sym typeface="Wingdings" pitchFamily="2" charset="2"/>
              </a:rPr>
              <a:t>                         возраста. 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160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Font typeface="Arial" charset="0"/>
              <a:buNone/>
            </a:pPr>
            <a:r>
              <a:rPr lang="ru-RU" sz="2000" smtClean="0">
                <a:sym typeface="Wingdings" pitchFamily="2" charset="2"/>
              </a:rPr>
              <a:t>                                   </a:t>
            </a:r>
            <a:r>
              <a:rPr lang="ru-RU" sz="1600" smtClean="0">
                <a:sym typeface="Wingdings" pitchFamily="2" charset="2"/>
              </a:rPr>
              <a:t/>
            </a:r>
            <a:br>
              <a:rPr lang="ru-RU" sz="1600" smtClean="0">
                <a:sym typeface="Wingdings" pitchFamily="2" charset="2"/>
              </a:rPr>
            </a:br>
            <a:r>
              <a:rPr lang="ru-RU" sz="1600" smtClean="0">
                <a:sym typeface="Wingdings" pitchFamily="2" charset="2"/>
              </a:rPr>
              <a:t/>
            </a:r>
            <a:br>
              <a:rPr lang="ru-RU" sz="1600" smtClean="0">
                <a:sym typeface="Wingdings" pitchFamily="2" charset="2"/>
              </a:rPr>
            </a:br>
            <a:endParaRPr lang="ru-RU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620713"/>
            <a:ext cx="7561263" cy="52562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sz="16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	</a:t>
            </a:r>
            <a:r>
              <a:rPr lang="ru-RU" sz="1600" b="1" dirty="0" smtClean="0"/>
              <a:t>                                 Образовательная область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1600" b="1" dirty="0" smtClean="0"/>
              <a:t>«Социально-коммуникативное развитие» </a:t>
            </a:r>
            <a:r>
              <a:rPr lang="ru-RU" sz="1600" dirty="0" smtClean="0"/>
              <a:t>направлена на:</a:t>
            </a:r>
            <a:endParaRPr lang="ru-RU" sz="1600" b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Усвоение норм и ценностей, принятых в обществе, включая моральные и нравственные ценности;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общения и взаимодействия ребенка со взрослыми и сверстниками;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Становление самостоятельности, целенаправленности и </a:t>
            </a:r>
            <a:r>
              <a:rPr lang="ru-RU" sz="1600" dirty="0" err="1" smtClean="0">
                <a:sym typeface="Wingdings" pitchFamily="2" charset="2"/>
              </a:rPr>
              <a:t>саморегуляции</a:t>
            </a:r>
            <a:r>
              <a:rPr lang="ru-RU" sz="1600" dirty="0" smtClean="0">
                <a:sym typeface="Wingdings" pitchFamily="2" charset="2"/>
              </a:rPr>
              <a:t> собственных действий;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социального и эмоционального интеллекта, эмоциональной отзывчивости, сопереживания;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готовности к совместной деятельности со сверстниками;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уважительного отношения и чувства принадлежности к своей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семье и к сообществу детей и взрослых в дошкольном учреждении;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1600" dirty="0">
                <a:sym typeface="Wingdings" pitchFamily="2" charset="2"/>
              </a:rPr>
              <a:t> </a:t>
            </a:r>
            <a:r>
              <a:rPr lang="ru-RU" sz="1600" dirty="0" smtClean="0">
                <a:sym typeface="Wingdings" pitchFamily="2" charset="2"/>
              </a:rPr>
              <a:t>Формирование позитивных установок к различным видам труда и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    творчества;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</a:t>
            </a:r>
            <a:r>
              <a:rPr lang="ru-RU" sz="1600" dirty="0" smtClean="0">
                <a:sym typeface="Wingdings" pitchFamily="2" charset="2"/>
              </a:rPr>
              <a:t> </a:t>
            </a:r>
            <a:r>
              <a:rPr lang="ru-RU" sz="1600" dirty="0">
                <a:sym typeface="Wingdings" pitchFamily="2" charset="2"/>
              </a:rPr>
              <a:t>Формирование </a:t>
            </a:r>
            <a:r>
              <a:rPr lang="ru-RU" sz="1600" dirty="0" smtClean="0">
                <a:sym typeface="Wingdings" pitchFamily="2" charset="2"/>
              </a:rPr>
              <a:t>основ безопасного поведения в быту, социуме,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    </a:t>
            </a:r>
            <a:r>
              <a:rPr lang="ru-RU" sz="1600" dirty="0" smtClean="0">
                <a:sym typeface="Wingdings" pitchFamily="2" charset="2"/>
              </a:rPr>
              <a:t>природе.</a:t>
            </a:r>
            <a:r>
              <a:rPr lang="ru-RU" sz="1600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sz="1600" dirty="0">
                <a:solidFill>
                  <a:srgbClr val="FF0000"/>
                </a:solidFill>
                <a:sym typeface="Wingdings" pitchFamily="2" charset="2"/>
              </a:rPr>
            </a:b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                      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600" dirty="0" smtClean="0">
              <a:sym typeface="Wingdings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2000" dirty="0" smtClean="0">
                <a:sym typeface="Wingdings" pitchFamily="2" charset="2"/>
              </a:rPr>
              <a:t>                                   </a:t>
            </a: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620713"/>
            <a:ext cx="7561263" cy="52562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sz="16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	</a:t>
            </a:r>
            <a:r>
              <a:rPr lang="ru-RU" sz="1600" b="1" dirty="0" smtClean="0"/>
              <a:t>                                 Образовательная область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1600" b="1" dirty="0" smtClean="0"/>
              <a:t>«Познавательное развитие» </a:t>
            </a:r>
            <a:r>
              <a:rPr lang="ru-RU" sz="1600" dirty="0" smtClean="0"/>
              <a:t>предполагает:</a:t>
            </a:r>
            <a:endParaRPr lang="ru-RU" sz="1600" b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интересов детей, любознательности и познавательной мотивации;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познавательных действий, становление сознания;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воображения и творческой активности;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 времени, движении и покое, причинах и следствии и др.);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традициях и праздниках;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 Формирование первичных представлений о планете Земля как общем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доме людей, об особенностях ее природы, о многообразии стран и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       народов мира.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</a:t>
            </a:r>
            <a:r>
              <a:rPr lang="ru-RU" sz="1600" dirty="0" smtClean="0">
                <a:sym typeface="Wingdings" pitchFamily="2" charset="2"/>
              </a:rPr>
              <a:t>                       </a:t>
            </a: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600" dirty="0" smtClean="0">
              <a:sym typeface="Wingdings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2000" dirty="0" smtClean="0">
                <a:sym typeface="Wingdings" pitchFamily="2" charset="2"/>
              </a:rPr>
              <a:t>                                   </a:t>
            </a: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620713"/>
            <a:ext cx="7561263" cy="52562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sz="16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	</a:t>
            </a:r>
            <a:r>
              <a:rPr lang="ru-RU" sz="1600" b="1" dirty="0" smtClean="0"/>
              <a:t>                                 Образовательная область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1600" b="1" dirty="0" smtClean="0"/>
              <a:t>«Речевое развитие» </a:t>
            </a:r>
            <a:r>
              <a:rPr lang="ru-RU" sz="1600" dirty="0" smtClean="0"/>
              <a:t>включает:</a:t>
            </a:r>
            <a:endParaRPr lang="ru-RU" sz="1600" b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Владение речью как средством общения и культуры;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Обогащение активного словаря;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связной, грамматически правильной диалогической и монологической речи;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речевого творчества;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звуковой и интонационной культуры речи, фонематического слуха;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звуковой аналитико-синтетической активности как предпосылки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обучения грамоте.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  </a:t>
            </a:r>
            <a:r>
              <a:rPr lang="ru-RU" sz="1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</a:t>
            </a:r>
            <a:r>
              <a:rPr lang="ru-RU" sz="1600" dirty="0" smtClean="0">
                <a:sym typeface="Wingdings" pitchFamily="2" charset="2"/>
              </a:rPr>
              <a:t>                       </a:t>
            </a: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600" dirty="0" smtClean="0">
              <a:sym typeface="Wingdings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2000" dirty="0" smtClean="0">
                <a:sym typeface="Wingdings" pitchFamily="2" charset="2"/>
              </a:rPr>
              <a:t>                                   </a:t>
            </a: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27088" y="620713"/>
            <a:ext cx="7561262" cy="52562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sz="16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	</a:t>
            </a:r>
            <a:r>
              <a:rPr lang="ru-RU" sz="1600" b="1" dirty="0" smtClean="0"/>
              <a:t>                                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Образовательная область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1600" b="1" dirty="0" smtClean="0"/>
              <a:t>«Художественно-эстетическое развитие» </a:t>
            </a:r>
            <a:r>
              <a:rPr lang="ru-RU" sz="1600" dirty="0" smtClean="0"/>
              <a:t>предполагает:</a:t>
            </a:r>
            <a:endParaRPr lang="ru-RU" sz="1600" b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предпосылок целостно-смыслового восприятия и понимания произведений искусства (словестного, музыкального, изобразительного), мира природы;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Становление эстетического отношения к окружающему миру;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Формирование элементарных представлений о видах искусства;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Восприятие музыки, художественной литературы, фольклора;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Стимулирование сопереживания персонажам художественных произведений;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Реализацию самостоятельной творческой деятельности детей          (изобразительной, конструктивно-модельной, музыкальной и др.)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  </a:t>
            </a:r>
            <a:r>
              <a:rPr lang="ru-RU" sz="1600" dirty="0" smtClean="0">
                <a:solidFill>
                  <a:srgbClr val="FF0000"/>
                </a:solidFill>
                <a:sym typeface="Wingdings" pitchFamily="2" charset="2"/>
              </a:rPr>
              <a:t>                               </a:t>
            </a:r>
            <a:r>
              <a:rPr lang="ru-RU" sz="1600" dirty="0" smtClean="0">
                <a:sym typeface="Wingdings" pitchFamily="2" charset="2"/>
              </a:rPr>
              <a:t>                       </a:t>
            </a: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600" dirty="0" smtClean="0">
              <a:sym typeface="Wingdings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2000" dirty="0" smtClean="0">
                <a:sym typeface="Wingdings" pitchFamily="2" charset="2"/>
              </a:rPr>
              <a:t>                                   </a:t>
            </a: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620713"/>
            <a:ext cx="7561263" cy="52562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sz="16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1600" b="1" dirty="0"/>
              <a:t>	</a:t>
            </a:r>
            <a:r>
              <a:rPr lang="ru-RU" sz="1600" b="1" dirty="0" smtClean="0"/>
              <a:t>                                 Образовательная область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1600" b="1" dirty="0" smtClean="0"/>
              <a:t>«Физическое развитие» </a:t>
            </a:r>
            <a:r>
              <a:rPr lang="ru-RU" sz="1600" dirty="0" smtClean="0"/>
              <a:t>включает:</a:t>
            </a:r>
            <a:endParaRPr lang="ru-RU" sz="1600" b="1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Приобретение опыта в двигательном виде деятельности детей, в том числе связанным с выполнением упражнений;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физических качеств, координации и гибкости, способствующих правильному формированию опорно-двигательной системы организма;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Развитие равновесия, координации движения, крупной и мелкой моторики обеих рук;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Выполнение основных движений (ходьба, бег, мягкие прыжки, повороты в обе стороны;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ym typeface="Wingdings" pitchFamily="2" charset="2"/>
              </a:rPr>
              <a:t>Овладение подвижными играми с правилами;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 Становление целенаправленности и </a:t>
            </a:r>
            <a:r>
              <a:rPr lang="ru-RU" sz="1600" dirty="0" err="1" smtClean="0">
                <a:sym typeface="Wingdings" pitchFamily="2" charset="2"/>
              </a:rPr>
              <a:t>саморегуляции</a:t>
            </a:r>
            <a:r>
              <a:rPr lang="ru-RU" sz="1600" dirty="0" smtClean="0">
                <a:sym typeface="Wingdings" pitchFamily="2" charset="2"/>
              </a:rPr>
              <a:t> в двигательной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сфере;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 Становление ценностей здорового образа жизни, овладение его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   элементарными нормами и правилами ( в питании, двигательном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>
                <a:sym typeface="Wingdings" pitchFamily="2" charset="2"/>
              </a:rPr>
              <a:t> </a:t>
            </a:r>
            <a:r>
              <a:rPr lang="ru-RU" sz="1600" dirty="0" smtClean="0">
                <a:sym typeface="Wingdings" pitchFamily="2" charset="2"/>
              </a:rPr>
              <a:t>                                 режиме, закаливании, при формировании полезных привычек.)                          </a:t>
            </a: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600" dirty="0" smtClean="0">
              <a:sym typeface="Wingdings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600" dirty="0">
              <a:sym typeface="Wingdings" pitchFamily="2" charset="2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1600" dirty="0" smtClean="0">
                <a:sym typeface="Wingdings" pitchFamily="2" charset="2"/>
              </a:rPr>
              <a:t>                         </a:t>
            </a:r>
            <a:r>
              <a:rPr lang="ru-RU" sz="2000" dirty="0" smtClean="0">
                <a:sym typeface="Wingdings" pitchFamily="2" charset="2"/>
              </a:rPr>
              <a:t>                                   </a:t>
            </a: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r>
              <a:rPr lang="ru-RU" sz="1600" dirty="0">
                <a:sym typeface="Wingdings" pitchFamily="2" charset="2"/>
              </a:rPr>
              <a:t/>
            </a:r>
            <a:br>
              <a:rPr lang="ru-RU" sz="1600" dirty="0">
                <a:sym typeface="Wingdings" pitchFamily="2" charset="2"/>
              </a:rPr>
            </a:br>
            <a:endParaRPr lang="ru-R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0113" y="1557338"/>
            <a:ext cx="6192837" cy="1223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1600" smtClean="0"/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68538" y="3213100"/>
            <a:ext cx="5832475" cy="1728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1600" smtClean="0"/>
              <a:t>Целевые ориентиры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 дошкольного образования.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idx="1"/>
          </p:nvPr>
        </p:nvSpPr>
        <p:spPr bwMode="auto">
          <a:xfrm>
            <a:off x="1042988" y="1066800"/>
            <a:ext cx="6624637" cy="649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Целевые ориентиры образования в младенческом и раннем возрасте:</a:t>
            </a:r>
          </a:p>
        </p:txBody>
      </p:sp>
      <p:sp>
        <p:nvSpPr>
          <p:cNvPr id="28674" name="Текст 2"/>
          <p:cNvSpPr txBox="1">
            <a:spLocks/>
          </p:cNvSpPr>
          <p:nvPr/>
        </p:nvSpPr>
        <p:spPr bwMode="auto">
          <a:xfrm>
            <a:off x="1042988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4438" y="4292600"/>
            <a:ext cx="5688012" cy="765175"/>
          </a:xfrm>
          <a:prstGeom prst="roundRect">
            <a:avLst/>
          </a:prstGeom>
          <a:solidFill>
            <a:srgbClr val="8DCB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Владеет речью, включенной в общение; может общаться с вопросами и просьбами, понимает речь взрослых; знает названия окружающих предметов и игрушек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6375" y="2197100"/>
            <a:ext cx="4759325" cy="704850"/>
          </a:xfrm>
          <a:prstGeom prst="roundRect">
            <a:avLst/>
          </a:prstGeom>
          <a:solidFill>
            <a:srgbClr val="BFA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У ребенка развита крупная моторика, он стремиться осваивать различные виды движения (бег, лазанье, перешагивание и пр.)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8175" y="3232150"/>
            <a:ext cx="5616575" cy="747713"/>
          </a:xfrm>
          <a:prstGeom prst="roundRect">
            <a:avLst/>
          </a:prstGeom>
          <a:solidFill>
            <a:srgbClr val="94A5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Проявляет интерес к стихам, песням и сказкам, рассматриванию картинки, стремиться двигаться под музыку; эмоционально откликается на различные произведения культуры и искусства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Текст 2"/>
          <p:cNvSpPr txBox="1">
            <a:spLocks/>
          </p:cNvSpPr>
          <p:nvPr/>
        </p:nvSpPr>
        <p:spPr bwMode="auto">
          <a:xfrm>
            <a:off x="1042988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005263"/>
            <a:ext cx="6408738" cy="10080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стремиться проявлять самостоятельность в бытовом и игровом поведении.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0113" y="1509713"/>
            <a:ext cx="6335712" cy="814387"/>
          </a:xfrm>
          <a:prstGeom prst="roundRect">
            <a:avLst/>
          </a:prstGeom>
          <a:solidFill>
            <a:srgbClr val="E8B2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стремиться проявлять настойчивость в достижении результата своих действий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75" y="2693988"/>
            <a:ext cx="6616700" cy="942975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Стремиться к общению со взрослыми и активно подражает им в движениях и действиях; появляются игры, в которых ребенок воспроизводит действия взрослого; проявляет интерес к сверстникам; наблюдает за их действиями и подражает им.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Текст 2"/>
          <p:cNvSpPr>
            <a:spLocks noGrp="1"/>
          </p:cNvSpPr>
          <p:nvPr>
            <p:ph type="body" idx="1"/>
          </p:nvPr>
        </p:nvSpPr>
        <p:spPr bwMode="auto">
          <a:xfrm>
            <a:off x="1547813" y="935038"/>
            <a:ext cx="6337300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Целевые ориентиры на этапе завершения дошкольного образования:</a:t>
            </a:r>
          </a:p>
        </p:txBody>
      </p:sp>
      <p:sp>
        <p:nvSpPr>
          <p:cNvPr id="30722" name="Текст 2"/>
          <p:cNvSpPr txBox="1">
            <a:spLocks/>
          </p:cNvSpPr>
          <p:nvPr/>
        </p:nvSpPr>
        <p:spPr bwMode="auto">
          <a:xfrm>
            <a:off x="1042988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30375" y="2781300"/>
            <a:ext cx="5905500" cy="1284288"/>
          </a:xfrm>
          <a:prstGeom prst="roundRect">
            <a:avLst/>
          </a:prstGeom>
          <a:solidFill>
            <a:srgbClr val="BFA4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 сверстниками, может соблюдать правила безопасного поведения и личной гигиены;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8538" y="4191000"/>
            <a:ext cx="5975350" cy="1254125"/>
          </a:xfrm>
          <a:prstGeom prst="roundRect">
            <a:avLst/>
          </a:prstGeom>
          <a:solidFill>
            <a:srgbClr val="94A5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00113" y="1639888"/>
            <a:ext cx="4741862" cy="1036637"/>
          </a:xfrm>
          <a:prstGeom prst="roundRect">
            <a:avLst/>
          </a:prstGeom>
          <a:solidFill>
            <a:srgbClr val="E48A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У ребенка развита крупная и мелкая моторика; он  подвижен, вынослив, владеет основными движениями, может контролировать свои движения и управлять ими;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4213" y="1268413"/>
            <a:ext cx="7772400" cy="793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latin typeface="Arial" charset="0"/>
              </a:rPr>
              <a:t>Основная образовательная программа 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>
                <a:latin typeface="Arial" charset="0"/>
              </a:rPr>
              <a:t>МДОУ «Детский сад № 19</a:t>
            </a:r>
            <a:r>
              <a:rPr lang="ru-RU" sz="2000" dirty="0" smtClean="0">
                <a:latin typeface="Arial" charset="0"/>
              </a:rPr>
              <a:t>»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>
                <a:latin typeface="Arial" charset="0"/>
              </a:rPr>
              <a:t> (новая редакция)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13314" name="Rectangle 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6375" y="2276475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dirty="0" smtClean="0">
                <a:sym typeface="Wingdings" pitchFamily="2" charset="2"/>
              </a:rPr>
              <a:t> Принята в новой редакции на заседании педагогического совета</a:t>
            </a:r>
          </a:p>
          <a:p>
            <a:pPr marL="0" indent="0">
              <a:buFont typeface="Arial" charset="0"/>
              <a:buNone/>
            </a:pPr>
            <a:r>
              <a:rPr lang="ru-RU" sz="2000" dirty="0" smtClean="0">
                <a:sym typeface="Wingdings" pitchFamily="2" charset="2"/>
              </a:rPr>
              <a:t>Протокол</a:t>
            </a:r>
            <a:r>
              <a:rPr lang="ru-RU" sz="2000" dirty="0" smtClean="0">
                <a:latin typeface="Arial" charset="0"/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от </a:t>
            </a:r>
            <a:r>
              <a:rPr lang="ru-RU" sz="2000" dirty="0" smtClean="0">
                <a:sym typeface="Wingdings" pitchFamily="2" charset="2"/>
              </a:rPr>
              <a:t>01</a:t>
            </a:r>
            <a:r>
              <a:rPr lang="ru-RU" sz="2000" dirty="0" smtClean="0">
                <a:sym typeface="Wingdings" pitchFamily="2" charset="2"/>
              </a:rPr>
              <a:t>.09.2021 </a:t>
            </a:r>
            <a:r>
              <a:rPr lang="ru-RU" sz="2000" dirty="0" smtClean="0">
                <a:sym typeface="Wingdings" pitchFamily="2" charset="2"/>
              </a:rPr>
              <a:t>г. № </a:t>
            </a:r>
            <a:r>
              <a:rPr lang="ru-RU" sz="2000" dirty="0" smtClean="0">
                <a:sym typeface="Wingdings" pitchFamily="2" charset="2"/>
              </a:rPr>
              <a:t>1.</a:t>
            </a:r>
            <a:endParaRPr lang="ru-RU" sz="2000" dirty="0" smtClean="0">
              <a:sym typeface="Wingdings" pitchFamily="2" charset="2"/>
            </a:endParaRPr>
          </a:p>
          <a:p>
            <a:pPr marL="0" indent="0">
              <a:buFont typeface="Arial" charset="0"/>
              <a:buNone/>
            </a:pPr>
            <a:r>
              <a:rPr lang="ru-RU" sz="2000" dirty="0" smtClean="0">
                <a:sym typeface="Wingdings" pitchFamily="2" charset="2"/>
              </a:rPr>
              <a:t> Утверждена приказом заведующего от </a:t>
            </a:r>
            <a:r>
              <a:rPr lang="ru-RU" sz="2000" dirty="0" smtClean="0">
                <a:sym typeface="Wingdings" pitchFamily="2" charset="2"/>
              </a:rPr>
              <a:t>01</a:t>
            </a:r>
            <a:r>
              <a:rPr lang="ru-RU" sz="2000" dirty="0" smtClean="0">
                <a:sym typeface="Wingdings" pitchFamily="2" charset="2"/>
              </a:rPr>
              <a:t>.09.2021 </a:t>
            </a:r>
            <a:r>
              <a:rPr lang="ru-RU" sz="2000" dirty="0" smtClean="0">
                <a:sym typeface="Wingdings" pitchFamily="2" charset="2"/>
              </a:rPr>
              <a:t>г. № </a:t>
            </a:r>
            <a:r>
              <a:rPr lang="ru-RU" sz="2000" dirty="0" smtClean="0">
                <a:sym typeface="Wingdings" pitchFamily="2" charset="2"/>
              </a:rPr>
              <a:t>279.</a:t>
            </a:r>
            <a:endParaRPr lang="ru-RU" sz="2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Текст 2"/>
          <p:cNvSpPr txBox="1">
            <a:spLocks/>
          </p:cNvSpPr>
          <p:nvPr/>
        </p:nvSpPr>
        <p:spPr bwMode="auto">
          <a:xfrm>
            <a:off x="1042988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513" y="3284538"/>
            <a:ext cx="5854700" cy="1512887"/>
          </a:xfrm>
          <a:prstGeom prst="roundRect">
            <a:avLst/>
          </a:prstGeom>
          <a:solidFill>
            <a:srgbClr val="E8B2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3150" y="1700213"/>
            <a:ext cx="6680200" cy="1179512"/>
          </a:xfrm>
          <a:prstGeom prst="roundRect">
            <a:avLst/>
          </a:prstGeom>
          <a:solidFill>
            <a:srgbClr val="8DCB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овладевает основными культурными способами деятельности, проявляет инициативу и самостоятельность в различных видах деятельности – игре, общении, познавательно-исследовательской деятельности, конструировании и др., способен выбирать себе род занятий, участников в совместной деятельности;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Текст 2"/>
          <p:cNvSpPr txBox="1">
            <a:spLocks/>
          </p:cNvSpPr>
          <p:nvPr/>
        </p:nvSpPr>
        <p:spPr bwMode="auto">
          <a:xfrm>
            <a:off x="1042988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050" y="3141663"/>
            <a:ext cx="6265863" cy="23034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088" y="1557338"/>
            <a:ext cx="7200900" cy="1439862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Ребенок обладает установкой положительного отношения к миру, к разным вида труда, другим людям и самому себе, обладает чувством собственного достоинства; активно взаимодействует со сверстниками и взрослыми, учувствует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Текст 2"/>
          <p:cNvSpPr>
            <a:spLocks noGrp="1"/>
          </p:cNvSpPr>
          <p:nvPr>
            <p:ph type="body" idx="1"/>
          </p:nvPr>
        </p:nvSpPr>
        <p:spPr bwMode="auto">
          <a:xfrm>
            <a:off x="1042988" y="1066800"/>
            <a:ext cx="6624637" cy="649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Формы взаимодействия педагогического </a:t>
            </a:r>
          </a:p>
          <a:p>
            <a:pPr algn="ctr"/>
            <a:r>
              <a:rPr lang="ru-RU" b="1" smtClean="0">
                <a:solidFill>
                  <a:schemeClr val="tx1"/>
                </a:solidFill>
              </a:rPr>
              <a:t>коллектива с семьями воспитанников: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81688" y="2970213"/>
            <a:ext cx="1858962" cy="763587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Организационные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9863" y="1931988"/>
            <a:ext cx="1862137" cy="704850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Информационные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49838" y="1903413"/>
            <a:ext cx="1827212" cy="747712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Просветительные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263" y="4221163"/>
            <a:ext cx="1728787" cy="989012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Участие родителей в педагогическом процессе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8800" y="2882900"/>
            <a:ext cx="1727200" cy="1019175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Организационно-</a:t>
            </a:r>
            <a:r>
              <a:rPr lang="ru-RU" sz="1400" dirty="0" err="1">
                <a:solidFill>
                  <a:schemeClr val="tx1"/>
                </a:solidFill>
              </a:rPr>
              <a:t>деятельностные</a:t>
            </a:r>
            <a:r>
              <a:rPr lang="ru-RU" sz="1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30513" y="4149725"/>
            <a:ext cx="1800225" cy="1150938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Повышение психолого-педагогической компетентности родителей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51363" y="1136650"/>
            <a:ext cx="3678237" cy="1539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устные журналы;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рекламные буклеты, листовки, памятки для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родителей;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фотоальбомы ДОУ;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презентации о деятельности образовательного учреждения;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публикации, выступления в СМИ;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информационные стенды;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наглядная психолого-педагогическая пропаганда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  <p:sp>
        <p:nvSpPr>
          <p:cNvPr id="34818" name="Rectangle 20"/>
          <p:cNvSpPr>
            <a:spLocks noChangeArrowheads="1"/>
          </p:cNvSpPr>
          <p:nvPr/>
        </p:nvSpPr>
        <p:spPr bwMode="auto">
          <a:xfrm>
            <a:off x="611188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34819" name="AutoShape 24"/>
          <p:cNvSpPr>
            <a:spLocks noChangeArrowheads="1"/>
          </p:cNvSpPr>
          <p:nvPr/>
        </p:nvSpPr>
        <p:spPr bwMode="auto">
          <a:xfrm>
            <a:off x="3729038" y="1557338"/>
            <a:ext cx="647700" cy="287337"/>
          </a:xfrm>
          <a:prstGeom prst="rightArrow">
            <a:avLst>
              <a:gd name="adj1" fmla="val 50000"/>
              <a:gd name="adj2" fmla="val 872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20" name="Rectangle 27"/>
          <p:cNvSpPr>
            <a:spLocks noChangeArrowheads="1"/>
          </p:cNvSpPr>
          <p:nvPr/>
        </p:nvSpPr>
        <p:spPr bwMode="auto">
          <a:xfrm>
            <a:off x="4211638" y="2205038"/>
            <a:ext cx="3678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Calibri" pitchFamily="34" charset="0"/>
              </a:rPr>
              <a:t>        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250" y="1357313"/>
            <a:ext cx="1855788" cy="704850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Информационные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19250" y="2976563"/>
            <a:ext cx="1822450" cy="747712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Просветительные </a:t>
            </a:r>
          </a:p>
        </p:txBody>
      </p:sp>
      <p:sp>
        <p:nvSpPr>
          <p:cNvPr id="34823" name="AutoShape 24"/>
          <p:cNvSpPr>
            <a:spLocks noChangeArrowheads="1"/>
          </p:cNvSpPr>
          <p:nvPr/>
        </p:nvSpPr>
        <p:spPr bwMode="auto">
          <a:xfrm>
            <a:off x="3729038" y="3200400"/>
            <a:ext cx="647700" cy="287338"/>
          </a:xfrm>
          <a:prstGeom prst="rightArrow">
            <a:avLst>
              <a:gd name="adj1" fmla="val 50000"/>
              <a:gd name="adj2" fmla="val 872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51050" y="4556125"/>
            <a:ext cx="1854200" cy="763588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Организационные</a:t>
            </a:r>
          </a:p>
        </p:txBody>
      </p:sp>
      <p:sp>
        <p:nvSpPr>
          <p:cNvPr id="34825" name="AutoShape 24"/>
          <p:cNvSpPr>
            <a:spLocks noChangeArrowheads="1"/>
          </p:cNvSpPr>
          <p:nvPr/>
        </p:nvSpPr>
        <p:spPr bwMode="auto">
          <a:xfrm>
            <a:off x="4116388" y="4767263"/>
            <a:ext cx="649287" cy="287337"/>
          </a:xfrm>
          <a:prstGeom prst="rightArrow">
            <a:avLst>
              <a:gd name="adj1" fmla="val 50000"/>
              <a:gd name="adj2" fmla="val 87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26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00575" y="2976563"/>
            <a:ext cx="3678238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консультирование специалистами детского сада;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тематические встречи;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организация тематических выставок литературы;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семинары;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индивидуальные и групповые беседы;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дискуссии, круглые столы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  <p:sp>
        <p:nvSpPr>
          <p:cNvPr id="34827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881563" y="4529138"/>
            <a:ext cx="3678237" cy="763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родительские собрания;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анкетирование;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создание общественных родительских организаций 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(«Управляющий совет»);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140200" y="911225"/>
            <a:ext cx="4506913" cy="2589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совместные образовательные проекты;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совместный с родителями педагогический 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мониторинг развития детей;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выставки работ, выполненные детьми и родителями;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совместное творчество детей, родителей и педагогов;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создание детского портфолио;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помощь в сборе природного и бросового материала для 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творческой деятельности детей;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изготовление пособий, игр, атрибутов;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участие в ремонте и благоустройстве детского сада;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помощь в подготовке буклетов, фильмов о жизни детей в ДОУ;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участие в родительских форумах на Интернет-сайтах ДОО (гостевая книга);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фотоотчет о прошедшем мероприятии;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участие в работе органов коллегиального самоуправления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  <p:sp>
        <p:nvSpPr>
          <p:cNvPr id="35842" name="Rectangle 20"/>
          <p:cNvSpPr>
            <a:spLocks noChangeArrowheads="1"/>
          </p:cNvSpPr>
          <p:nvPr/>
        </p:nvSpPr>
        <p:spPr bwMode="auto">
          <a:xfrm>
            <a:off x="611188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35843" name="AutoShape 24"/>
          <p:cNvSpPr>
            <a:spLocks noChangeArrowheads="1"/>
          </p:cNvSpPr>
          <p:nvPr/>
        </p:nvSpPr>
        <p:spPr bwMode="auto">
          <a:xfrm>
            <a:off x="3341688" y="1846263"/>
            <a:ext cx="647700" cy="287337"/>
          </a:xfrm>
          <a:prstGeom prst="rightArrow">
            <a:avLst>
              <a:gd name="adj1" fmla="val 50000"/>
              <a:gd name="adj2" fmla="val 872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5844" name="Rectangle 27"/>
          <p:cNvSpPr>
            <a:spLocks noChangeArrowheads="1"/>
          </p:cNvSpPr>
          <p:nvPr/>
        </p:nvSpPr>
        <p:spPr bwMode="auto">
          <a:xfrm>
            <a:off x="4211638" y="2205038"/>
            <a:ext cx="3678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Calibri" pitchFamily="34" charset="0"/>
              </a:rPr>
              <a:t>        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35845" name="AutoShape 24"/>
          <p:cNvSpPr>
            <a:spLocks noChangeArrowheads="1"/>
          </p:cNvSpPr>
          <p:nvPr/>
        </p:nvSpPr>
        <p:spPr bwMode="auto">
          <a:xfrm>
            <a:off x="3989388" y="4294188"/>
            <a:ext cx="649287" cy="287337"/>
          </a:xfrm>
          <a:prstGeom prst="rightArrow">
            <a:avLst>
              <a:gd name="adj1" fmla="val 50000"/>
              <a:gd name="adj2" fmla="val 874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5846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881563" y="3870325"/>
            <a:ext cx="3678237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занятия, развлечения с участием родителей;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театральные представления с участием родителей;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сопровождение детей во время экскурсий;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участие в совместных проектах;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участие в Днях открытых дверей, Днях здоровья,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Благотворительных акциях,  концертах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41438" y="1474788"/>
            <a:ext cx="1728787" cy="1017587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Организационно-</a:t>
            </a:r>
            <a:r>
              <a:rPr lang="ru-RU" sz="1400" dirty="0" err="1">
                <a:solidFill>
                  <a:schemeClr val="tx1"/>
                </a:solidFill>
              </a:rPr>
              <a:t>деятельностные</a:t>
            </a:r>
            <a:r>
              <a:rPr lang="ru-RU" sz="1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66925" y="4024313"/>
            <a:ext cx="1712913" cy="989012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Участие родителей в педагогическом процессе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016375" y="1693863"/>
            <a:ext cx="4506913" cy="2054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smtClean="0"/>
              <a:t>• анкетирование, беседы, интервью, опросы;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ознакомление с Интернет-сайтом детского сада (со 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специальной рубрикой, посвященной родительскому образованию);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анализ примеров из личной практики семейного воспитания и др.;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знакомство с актуальной и важной информацией на сайте детского сада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(группы);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подборка «полезных» сайтов для родителей;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фестиваль семейного творчества, организация выставок семейных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   достижений;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обобщение лучшего родительского опыта;</a:t>
            </a:r>
          </a:p>
          <a:p>
            <a:pPr algn="just">
              <a:buFont typeface="Arial" charset="0"/>
              <a:buNone/>
            </a:pPr>
            <a:r>
              <a:rPr lang="ru-RU" sz="1000" smtClean="0"/>
              <a:t>• вручение благодарственных писем, грамот, дипломов</a:t>
            </a:r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  <a:p>
            <a:pPr algn="just">
              <a:buFont typeface="Arial" charset="0"/>
              <a:buNone/>
            </a:pPr>
            <a:endParaRPr lang="ru-RU" sz="900" smtClean="0"/>
          </a:p>
        </p:txBody>
      </p:sp>
      <p:sp>
        <p:nvSpPr>
          <p:cNvPr id="36866" name="Rectangle 20"/>
          <p:cNvSpPr>
            <a:spLocks noChangeArrowheads="1"/>
          </p:cNvSpPr>
          <p:nvPr/>
        </p:nvSpPr>
        <p:spPr bwMode="auto">
          <a:xfrm>
            <a:off x="611188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36867" name="AutoShape 24"/>
          <p:cNvSpPr>
            <a:spLocks noChangeArrowheads="1"/>
          </p:cNvSpPr>
          <p:nvPr/>
        </p:nvSpPr>
        <p:spPr bwMode="auto">
          <a:xfrm>
            <a:off x="3275013" y="2506663"/>
            <a:ext cx="649287" cy="288925"/>
          </a:xfrm>
          <a:prstGeom prst="rightArrow">
            <a:avLst>
              <a:gd name="adj1" fmla="val 50000"/>
              <a:gd name="adj2" fmla="val 86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6868" name="Rectangle 27"/>
          <p:cNvSpPr>
            <a:spLocks noChangeArrowheads="1"/>
          </p:cNvSpPr>
          <p:nvPr/>
        </p:nvSpPr>
        <p:spPr bwMode="auto">
          <a:xfrm>
            <a:off x="4211638" y="2205038"/>
            <a:ext cx="3678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Calibri" pitchFamily="34" charset="0"/>
              </a:rPr>
              <a:t>        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66813" y="2144713"/>
            <a:ext cx="1800225" cy="1152525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Повышение психолого-педагогической компетентности родителей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0"/>
          <p:cNvSpPr>
            <a:spLocks noChangeArrowheads="1"/>
          </p:cNvSpPr>
          <p:nvPr/>
        </p:nvSpPr>
        <p:spPr bwMode="auto">
          <a:xfrm>
            <a:off x="611188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37890" name="Rectangle 27"/>
          <p:cNvSpPr>
            <a:spLocks noChangeArrowheads="1"/>
          </p:cNvSpPr>
          <p:nvPr/>
        </p:nvSpPr>
        <p:spPr bwMode="auto">
          <a:xfrm>
            <a:off x="4211638" y="2205038"/>
            <a:ext cx="3678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>
                <a:latin typeface="Calibri" pitchFamily="34" charset="0"/>
              </a:rPr>
              <a:t>        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37891" name="Rectangle 6"/>
          <p:cNvSpPr txBox="1">
            <a:spLocks noChangeArrowheads="1"/>
          </p:cNvSpPr>
          <p:nvPr/>
        </p:nvSpPr>
        <p:spPr bwMode="auto">
          <a:xfrm>
            <a:off x="1979613" y="1844675"/>
            <a:ext cx="62563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>
              <a:latin typeface="Calibri" pitchFamily="34" charset="0"/>
              <a:sym typeface="Wingdings" pitchFamily="2" charset="2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Мы готовы к сотрудничеству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 b="1">
              <a:solidFill>
                <a:schemeClr val="tx2"/>
              </a:solidFill>
              <a:latin typeface="Calibri" pitchFamily="34" charset="0"/>
              <a:sym typeface="Wingdings" pitchFamily="2" charset="2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Наши координаты: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150057 г. Ярославль, проезд Матросова, 7а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Тел. 44-05-32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Е – </a:t>
            </a:r>
            <a:r>
              <a:rPr lang="en-US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mail</a:t>
            </a:r>
            <a:r>
              <a:rPr lang="ru-RU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: </a:t>
            </a:r>
            <a:r>
              <a:rPr lang="en-US" sz="1400" b="1">
                <a:solidFill>
                  <a:schemeClr val="tx2"/>
                </a:solidFill>
                <a:latin typeface="Calibri" pitchFamily="34" charset="0"/>
                <a:sym typeface="Wingdings" pitchFamily="2" charset="2"/>
              </a:rPr>
              <a:t>yardou019@yandex.ru</a:t>
            </a:r>
            <a:endParaRPr lang="ru-RU" sz="1400" b="1">
              <a:solidFill>
                <a:schemeClr val="tx2"/>
              </a:solidFill>
              <a:latin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2565400"/>
            <a:ext cx="7772400" cy="1362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800" cap="none" smtClean="0">
                <a:latin typeface="Arial" charset="0"/>
              </a:rPr>
              <a:t>Разработана на основе федерального государственного образовательного стандарта дошкольного образования</a:t>
            </a:r>
            <a:br>
              <a:rPr lang="ru-RU" sz="1800" cap="none" smtClean="0">
                <a:latin typeface="Arial" charset="0"/>
              </a:rPr>
            </a:br>
            <a:r>
              <a:rPr lang="ru-RU" sz="1800" cap="none" smtClean="0">
                <a:latin typeface="Arial" charset="0"/>
              </a:rPr>
              <a:t>(Приказ Министерства образования и науки Российской Федерации от 17 октября 2013 года № 1155).</a:t>
            </a: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 bwMode="auto">
          <a:xfrm>
            <a:off x="684213" y="1196975"/>
            <a:ext cx="7772400" cy="781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chemeClr val="tx1"/>
                </a:solidFill>
                <a:latin typeface="Arial" charset="0"/>
              </a:rPr>
              <a:t>Основная образовательная программа </a:t>
            </a:r>
          </a:p>
          <a:p>
            <a:pPr algn="ctr"/>
            <a:r>
              <a:rPr lang="ru-RU" smtClean="0">
                <a:solidFill>
                  <a:schemeClr val="tx1"/>
                </a:solidFill>
                <a:latin typeface="Arial" charset="0"/>
              </a:rPr>
              <a:t>МДОУ «Детский сад № 19»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908050"/>
            <a:ext cx="7561262" cy="43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400" b="1" smtClean="0">
                <a:latin typeface="Arial" charset="0"/>
              </a:rPr>
              <a:t>Образовательная программа МДОУ «Детский сад № 19» </a:t>
            </a:r>
            <a:br>
              <a:rPr lang="ru-RU" sz="1400" b="1" smtClean="0">
                <a:latin typeface="Arial" charset="0"/>
              </a:rPr>
            </a:br>
            <a:r>
              <a:rPr lang="ru-RU" sz="1400" b="1" smtClean="0">
                <a:latin typeface="Arial" charset="0"/>
              </a:rPr>
              <a:t>разработана в соответствии с:</a:t>
            </a:r>
            <a:r>
              <a:rPr lang="ru-RU" sz="1200" b="1" smtClean="0">
                <a:latin typeface="Arial" charset="0"/>
              </a:rPr>
              <a:t/>
            </a:r>
            <a:br>
              <a:rPr lang="ru-RU" sz="1200" b="1" smtClean="0">
                <a:latin typeface="Arial" charset="0"/>
              </a:rPr>
            </a:br>
            <a:endParaRPr lang="ru-RU" sz="1200" b="1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3600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2" indent="-342900" algn="ctr">
              <a:buNone/>
            </a:pPr>
            <a:r>
              <a:rPr lang="ru-RU" sz="1400" dirty="0" smtClean="0">
                <a:latin typeface="Arial" charset="0"/>
                <a:sym typeface="Wingdings" pitchFamily="2" charset="2"/>
              </a:rPr>
              <a:t>         Федеральным законом от 29 декабря 2012 года № 273-ФЗ «Об образовании в Российской Федерации»;</a:t>
            </a:r>
            <a:br>
              <a:rPr lang="ru-RU" sz="1400" dirty="0" smtClean="0">
                <a:latin typeface="Arial" charset="0"/>
                <a:sym typeface="Wingdings" pitchFamily="2" charset="2"/>
              </a:rPr>
            </a:br>
            <a:r>
              <a:rPr lang="ru-RU" sz="1400" dirty="0" smtClean="0">
                <a:latin typeface="Arial" charset="0"/>
                <a:sym typeface="Wingdings" pitchFamily="2" charset="2"/>
              </a:rPr>
              <a:t> 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СП 2.4.3648-20 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ru-RU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;</a:t>
            </a:r>
            <a:r>
              <a:rPr lang="ru-RU" sz="1400" dirty="0" smtClean="0">
                <a:latin typeface="Arial" charset="0"/>
                <a:sym typeface="Wingdings" pitchFamily="2" charset="2"/>
              </a:rPr>
              <a:t/>
            </a:r>
            <a:br>
              <a:rPr lang="ru-RU" sz="1400" dirty="0" smtClean="0">
                <a:latin typeface="Arial" charset="0"/>
                <a:sym typeface="Wingdings" pitchFamily="2" charset="2"/>
              </a:rPr>
            </a:br>
            <a:r>
              <a:rPr lang="ru-RU" sz="1400" dirty="0" smtClean="0">
                <a:latin typeface="Arial" charset="0"/>
                <a:sym typeface="Wingdings" pitchFamily="2" charset="2"/>
              </a:rPr>
              <a:t>  приказом Министерства образования и 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>
                <a:latin typeface="Arial" charset="0"/>
                <a:sym typeface="Wingdings" pitchFamily="2" charset="2"/>
              </a:rPr>
              <a:t>Уставом дошкольного образовательного учреждения «Детский сад № 19 (новая редакция), утвержден приказом департамента образования мэрии города Ярославля от 18.03.2015 г., регистрационный номер 01-05/186;</a:t>
            </a:r>
          </a:p>
          <a:p>
            <a:pPr algn="ctr">
              <a:buFont typeface="Wingdings" pitchFamily="2" charset="2"/>
              <a:buNone/>
            </a:pPr>
            <a:r>
              <a:rPr lang="ru-RU" sz="1400" dirty="0" smtClean="0">
                <a:latin typeface="Arial" charset="0"/>
                <a:sym typeface="Wingdings" pitchFamily="2" charset="2"/>
              </a:rPr>
              <a:t> Лицензией на осуществление образовательной деятельности от 08.05.2015 </a:t>
            </a:r>
            <a:r>
              <a:rPr lang="ru-RU" sz="1400" dirty="0" err="1" smtClean="0">
                <a:latin typeface="Arial" charset="0"/>
                <a:sym typeface="Wingdings" pitchFamily="2" charset="2"/>
              </a:rPr>
              <a:t>г.№</a:t>
            </a:r>
            <a:r>
              <a:rPr lang="ru-RU" sz="1400" dirty="0" smtClean="0">
                <a:latin typeface="Arial" charset="0"/>
                <a:sym typeface="Wingdings" pitchFamily="2" charset="2"/>
              </a:rPr>
              <a:t> 73/15</a:t>
            </a:r>
          </a:p>
          <a:p>
            <a:pPr algn="ctr">
              <a:buFont typeface="Wingdings" pitchFamily="2" charset="2"/>
              <a:buChar char="Ø"/>
            </a:pPr>
            <a:endParaRPr lang="ru-RU" sz="1400" dirty="0" smtClean="0"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48431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800" smtClean="0">
                <a:latin typeface="Arial" charset="0"/>
              </a:rPr>
              <a:t>Основная образовательная программа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МДОУ «Детский сад № 19»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разработана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2852738"/>
            <a:ext cx="6840538" cy="3489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2"/>
            <a:r>
              <a:rPr lang="ru-RU" sz="1600" dirty="0" smtClean="0"/>
              <a:t>с учетом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нновационной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программы дошкольного образования «От рождения до школы» под ред. Н.Е.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Вераксы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Т.С. Комаровой, Э.М. Дорофеевой.</a:t>
            </a:r>
          </a:p>
          <a:p>
            <a:pPr algn="ctr">
              <a:buFont typeface="Arial" charset="0"/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3850" y="981075"/>
            <a:ext cx="8229600" cy="41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000" smtClean="0"/>
              <a:t>Структура основной образовательной программы</a:t>
            </a:r>
          </a:p>
        </p:txBody>
      </p:sp>
      <p:sp>
        <p:nvSpPr>
          <p:cNvPr id="17410" name="Rectangle 1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0" y="1340768"/>
            <a:ext cx="4038600" cy="892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ru-RU" sz="1400" dirty="0" smtClean="0"/>
          </a:p>
          <a:p>
            <a:pPr>
              <a:buFont typeface="Arial" charset="0"/>
              <a:buNone/>
            </a:pPr>
            <a:r>
              <a:rPr lang="ru-RU" sz="1400" dirty="0" smtClean="0"/>
              <a:t>Состоит </a:t>
            </a:r>
            <a:r>
              <a:rPr lang="ru-RU" sz="1400" dirty="0" smtClean="0"/>
              <a:t>из пояснительной </a:t>
            </a:r>
            <a:r>
              <a:rPr lang="ru-RU" sz="1400" dirty="0" smtClean="0"/>
              <a:t>записки, планируемых результатов и инструментария ВСОКО</a:t>
            </a:r>
            <a:endParaRPr lang="ru-RU" sz="1400" dirty="0" smtClean="0"/>
          </a:p>
        </p:txBody>
      </p:sp>
      <p:sp>
        <p:nvSpPr>
          <p:cNvPr id="17411" name="Rectangle 20"/>
          <p:cNvSpPr>
            <a:spLocks noChangeArrowheads="1"/>
          </p:cNvSpPr>
          <p:nvPr/>
        </p:nvSpPr>
        <p:spPr bwMode="auto">
          <a:xfrm>
            <a:off x="611188" y="155733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17412" name="AutoShape 24"/>
          <p:cNvSpPr>
            <a:spLocks noChangeArrowheads="1"/>
          </p:cNvSpPr>
          <p:nvPr/>
        </p:nvSpPr>
        <p:spPr bwMode="auto">
          <a:xfrm>
            <a:off x="4067175" y="1844675"/>
            <a:ext cx="504825" cy="144463"/>
          </a:xfrm>
          <a:prstGeom prst="right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3" name="Rectangle 27"/>
          <p:cNvSpPr>
            <a:spLocks noChangeArrowheads="1"/>
          </p:cNvSpPr>
          <p:nvPr/>
        </p:nvSpPr>
        <p:spPr bwMode="auto">
          <a:xfrm>
            <a:off x="4211638" y="2060575"/>
            <a:ext cx="3678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 dirty="0">
                <a:latin typeface="Calibri" pitchFamily="34" charset="0"/>
              </a:rPr>
              <a:t>       </a:t>
            </a:r>
            <a:r>
              <a:rPr lang="ru-RU" sz="1400" dirty="0">
                <a:latin typeface="Calibri" pitchFamily="34" charset="0"/>
              </a:rPr>
              <a:t>Представляет общее содержание Программы, обеспечивающее полноценное развитие личности ребенка</a:t>
            </a:r>
          </a:p>
        </p:txBody>
      </p:sp>
      <p:sp>
        <p:nvSpPr>
          <p:cNvPr id="17414" name="Rectangle 28"/>
          <p:cNvSpPr>
            <a:spLocks noChangeArrowheads="1"/>
          </p:cNvSpPr>
          <p:nvPr/>
        </p:nvSpPr>
        <p:spPr bwMode="auto">
          <a:xfrm>
            <a:off x="4500563" y="2997200"/>
            <a:ext cx="40386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 описание материально-технического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обеспечения Программы, включает режим дня,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особенности традиционных событий, праздников,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мероприятий;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 особенности организации развивающей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предметно-пространственной среды;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 особенности взаимодействия педагогического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  <a:sym typeface="Wingdings" pitchFamily="2" charset="2"/>
              </a:rPr>
              <a:t>коллектива с семьями воспитанников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ru-RU" sz="1400" dirty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7415" name="AutoShape 32"/>
          <p:cNvSpPr>
            <a:spLocks noChangeArrowheads="1"/>
          </p:cNvSpPr>
          <p:nvPr/>
        </p:nvSpPr>
        <p:spPr bwMode="auto">
          <a:xfrm>
            <a:off x="4067175" y="2636838"/>
            <a:ext cx="504825" cy="144462"/>
          </a:xfrm>
          <a:prstGeom prst="right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6" name="AutoShape 33"/>
          <p:cNvSpPr>
            <a:spLocks noChangeArrowheads="1"/>
          </p:cNvSpPr>
          <p:nvPr/>
        </p:nvSpPr>
        <p:spPr bwMode="auto">
          <a:xfrm>
            <a:off x="4067175" y="3500438"/>
            <a:ext cx="504825" cy="144462"/>
          </a:xfrm>
          <a:prstGeom prst="rightArrow">
            <a:avLst>
              <a:gd name="adj1" fmla="val 50000"/>
              <a:gd name="adj2" fmla="val 8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2163" y="1544638"/>
            <a:ext cx="3162300" cy="704850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Целевой раздел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3750" y="2392363"/>
            <a:ext cx="3162300" cy="704850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93750" y="3243263"/>
            <a:ext cx="3162300" cy="704850"/>
          </a:xfrm>
          <a:prstGeom prst="roundRect">
            <a:avLst/>
          </a:prstGeom>
          <a:solidFill>
            <a:srgbClr val="E5F0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4213" y="1052513"/>
            <a:ext cx="76327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/>
              <a:t>        </a:t>
            </a:r>
          </a:p>
          <a:p>
            <a:pPr marL="0" indent="0" algn="just">
              <a:buFont typeface="Arial" charset="0"/>
              <a:buNone/>
            </a:pPr>
            <a:r>
              <a:rPr lang="ru-RU" sz="2000" smtClean="0"/>
              <a:t>	</a:t>
            </a:r>
          </a:p>
          <a:p>
            <a:pPr marL="0" indent="0" algn="just">
              <a:buFont typeface="Arial" charset="0"/>
              <a:buNone/>
            </a:pPr>
            <a:r>
              <a:rPr lang="ru-RU" sz="2000" smtClean="0"/>
              <a:t>	</a:t>
            </a:r>
            <a:r>
              <a:rPr lang="ru-RU" sz="1600" smtClean="0"/>
              <a:t>Ведущие </a:t>
            </a:r>
            <a:r>
              <a:rPr lang="ru-RU" sz="1600" b="1" smtClean="0"/>
              <a:t>цели Программы </a:t>
            </a:r>
            <a:r>
              <a:rPr lang="ru-RU" sz="1600" smtClean="0"/>
              <a:t>–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1196975"/>
            <a:ext cx="7561263" cy="3384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mtClean="0"/>
              <a:t>	</a:t>
            </a:r>
            <a:r>
              <a:rPr lang="ru-RU" sz="1800" smtClean="0"/>
              <a:t>Основные участники реализации</a:t>
            </a:r>
            <a:r>
              <a:rPr lang="ru-RU" sz="1800" b="1" smtClean="0"/>
              <a:t> Программы: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 </a:t>
            </a:r>
            <a:r>
              <a:rPr lang="ru-RU" sz="1800" smtClean="0"/>
              <a:t> дети дошкольного возраста, педагоги, родители (законные представители).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Программа реализуется на русском языке.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Воспитание носит светский, общедоступный характер.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В МДОУ воспитывается 270 детей от 1,5 до 7 лет.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Общее количество групп – 11 (7 групп – общеразвивающей направленности, 4 группы – оздоровительной направленности).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ym typeface="Wingdings" pitchFamily="2" charset="2"/>
              </a:rPr>
              <a:t/>
            </a:r>
            <a:br>
              <a:rPr lang="ru-RU" sz="1800" smtClean="0">
                <a:sym typeface="Wingdings" pitchFamily="2" charset="2"/>
              </a:rPr>
            </a:br>
            <a:endParaRPr lang="ru-RU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981075"/>
            <a:ext cx="7561263" cy="5256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3600" smtClean="0"/>
              <a:t>	</a:t>
            </a:r>
            <a:r>
              <a:rPr lang="ru-RU" sz="2000" b="1" smtClean="0"/>
              <a:t>Кадровое обеспечение образовательной деятельности</a:t>
            </a:r>
          </a:p>
          <a:p>
            <a:pPr marL="0" indent="0" algn="ctr">
              <a:buFont typeface="Arial" charset="0"/>
              <a:buNone/>
            </a:pPr>
            <a:r>
              <a:rPr lang="ru-RU" sz="2000" b="1" smtClean="0"/>
              <a:t>	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В образовательной деятельности принимают участие 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/>
              <a:t>квалифицированные специалисты:</a:t>
            </a:r>
          </a:p>
          <a:p>
            <a:pPr marL="0" indent="0" algn="ctr">
              <a:buFont typeface="Arial" charset="0"/>
              <a:buNone/>
            </a:pPr>
            <a:r>
              <a:rPr lang="ru-RU" sz="18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sz="18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ru-RU" sz="1800" smtClean="0">
                <a:sym typeface="Wingdings" pitchFamily="2" charset="2"/>
              </a:rPr>
              <a:t> Старший воспитатель</a:t>
            </a:r>
            <a:r>
              <a:rPr lang="ru-RU" sz="180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ru-RU" sz="1800" smtClean="0">
              <a:sym typeface="Wingdings" pitchFamily="2" charset="2"/>
            </a:endParaRPr>
          </a:p>
          <a:p>
            <a:pPr marL="0" indent="0" algn="ctr">
              <a:buFont typeface="Arial" charset="0"/>
              <a:buNone/>
            </a:pPr>
            <a:r>
              <a:rPr lang="ru-RU" sz="1800" smtClean="0">
                <a:sym typeface="Wingdings" pitchFamily="2" charset="2"/>
              </a:rPr>
              <a:t> Воспитатели </a:t>
            </a:r>
            <a:r>
              <a:rPr lang="ru-RU" sz="180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sz="18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ru-RU" sz="1800" smtClean="0">
                <a:sym typeface="Wingdings" pitchFamily="2" charset="2"/>
              </a:rPr>
              <a:t> Музыкальные руководители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sz="1800" smtClean="0">
                <a:sym typeface="Wingdings" pitchFamily="2" charset="2"/>
              </a:rPr>
              <a:t>  Инструктор по физической</a:t>
            </a:r>
            <a:r>
              <a:rPr lang="ru-RU" sz="1800" smtClean="0">
                <a:latin typeface="Arial" charset="0"/>
                <a:sym typeface="Wingdings" pitchFamily="2" charset="2"/>
              </a:rPr>
              <a:t> </a:t>
            </a:r>
            <a:r>
              <a:rPr lang="ru-RU" sz="1800" smtClean="0">
                <a:sym typeface="Wingdings" pitchFamily="2" charset="2"/>
              </a:rPr>
              <a:t>культуре 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sz="1800" smtClean="0">
                <a:sym typeface="Wingdings" pitchFamily="2" charset="2"/>
              </a:rPr>
              <a:t> Учитель – логопед 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sz="1800" smtClean="0">
                <a:sym typeface="Wingdings" pitchFamily="2" charset="2"/>
              </a:rPr>
              <a:t>Педагог – психолог </a:t>
            </a:r>
            <a:br>
              <a:rPr lang="ru-RU" sz="1800" smtClean="0">
                <a:sym typeface="Wingdings" pitchFamily="2" charset="2"/>
              </a:rPr>
            </a:br>
            <a:r>
              <a:rPr lang="ru-RU" sz="1800" smtClean="0">
                <a:sym typeface="Wingdings" pitchFamily="2" charset="2"/>
              </a:rPr>
              <a:t/>
            </a:r>
            <a:br>
              <a:rPr lang="ru-RU" sz="1800" smtClean="0">
                <a:sym typeface="Wingdings" pitchFamily="2" charset="2"/>
              </a:rPr>
            </a:br>
            <a:endParaRPr lang="ru-RU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1170</Words>
  <Application>Microsoft Office PowerPoint</Application>
  <PresentationFormat>Экран (4:3)</PresentationFormat>
  <Paragraphs>249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1_Тема Office</vt:lpstr>
      <vt:lpstr>Муниципальное дошкольное образовательное учреждение «Детский сад № 19» г. Ярославль</vt:lpstr>
      <vt:lpstr>Основная образовательная программа  МДОУ «Детский сад № 19»  (новая редакция)</vt:lpstr>
      <vt:lpstr>Разработана на основе федерального государственного образовательного стандарта дошкольного образования (Приказ Министерства образования и науки Российской Федерации от 17 октября 2013 года № 1155).</vt:lpstr>
      <vt:lpstr>Образовательная программа МДОУ «Детский сад № 19»  разработана в соответствии с: </vt:lpstr>
      <vt:lpstr>Основная образовательная программа  МДОУ «Детский сад № 19» разработана</vt:lpstr>
      <vt:lpstr>Структура основной образовательной программы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Пользователь</cp:lastModifiedBy>
  <cp:revision>113</cp:revision>
  <dcterms:created xsi:type="dcterms:W3CDTF">2014-07-06T18:18:01Z</dcterms:created>
  <dcterms:modified xsi:type="dcterms:W3CDTF">2021-12-10T08:54:59Z</dcterms:modified>
</cp:coreProperties>
</file>